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9" r:id="rId2"/>
    <p:sldId id="275" r:id="rId3"/>
    <p:sldId id="281" r:id="rId4"/>
    <p:sldId id="257" r:id="rId5"/>
    <p:sldId id="269" r:id="rId6"/>
    <p:sldId id="270" r:id="rId7"/>
    <p:sldId id="260" r:id="rId8"/>
    <p:sldId id="268" r:id="rId9"/>
    <p:sldId id="277" r:id="rId10"/>
    <p:sldId id="261" r:id="rId11"/>
    <p:sldId id="263" r:id="rId12"/>
    <p:sldId id="284" r:id="rId13"/>
    <p:sldId id="282" r:id="rId14"/>
    <p:sldId id="266" r:id="rId15"/>
    <p:sldId id="267" r:id="rId16"/>
    <p:sldId id="272" r:id="rId17"/>
    <p:sldId id="274" r:id="rId18"/>
    <p:sldId id="273" r:id="rId19"/>
    <p:sldId id="279" r:id="rId20"/>
    <p:sldId id="280" r:id="rId21"/>
    <p:sldId id="278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2D7DE-EF9C-4254-AE90-333557FA4318}" v="600" dt="2023-02-01T19:03:25.690"/>
    <p1510:client id="{2394BBA7-AC69-485D-999C-F798C59EDF57}" v="340" dt="2023-02-02T14:44:48.553"/>
    <p1510:client id="{2D5134C7-C986-4FF3-A744-34C330ECE5C7}" v="9" dt="2023-02-09T19:47:49.102"/>
    <p1510:client id="{443E5658-37A6-414A-8BEA-FE0CCCA6FB4B}" v="7" dt="2023-02-05T21:20:04.605"/>
    <p1510:client id="{6658632F-43E0-44BA-870B-31D614828B13}" v="677" dt="2023-02-03T17:15:31.731"/>
    <p1510:client id="{737D87A0-5002-4894-9760-5FC1D6C894EB}" v="95" dt="2023-02-06T19:32:26.037"/>
    <p1510:client id="{8340F4BB-07EF-4032-BD22-AFC604F4FCB9}" v="16" dt="2023-02-03T19:34:43.148"/>
    <p1510:client id="{87F2236E-C1F4-4AD0-939E-B1946FE3781E}" v="640" dt="2023-02-05T20:06:55.840"/>
    <p1510:client id="{8CD645A1-8939-47C6-A376-BA6DE6A4FDC6}" v="17" dt="2023-02-08T19:15:24.309"/>
    <p1510:client id="{9CBEC2A8-47BC-4434-89EC-5BB2E72A9311}" v="12" dt="2023-02-09T19:31:54.911"/>
    <p1510:client id="{EDF52E36-F2B8-4D6A-8DCD-BE4E2AC789BB}" v="27" dt="2023-02-02T15:31:41.171"/>
    <p1510:client id="{FCA68B0B-9CF2-45EA-80E7-C3909936C1B3}" v="137" dt="2023-02-01T17:16:10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16735-A8AD-4980-A435-D3215A81D38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9ABA15-D27D-478D-8F8F-9558FA8A0E69}">
      <dgm:prSet/>
      <dgm:spPr/>
      <dgm:t>
        <a:bodyPr/>
        <a:lstStyle/>
        <a:p>
          <a:pPr rtl="0"/>
          <a:r>
            <a:rPr lang="de-DE" dirty="0" err="1"/>
            <a:t>Creation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fake </a:t>
          </a:r>
          <a:r>
            <a:rPr lang="de-DE" dirty="0" err="1">
              <a:latin typeface="Bell MT"/>
            </a:rPr>
            <a:t>news</a:t>
          </a:r>
          <a:r>
            <a:rPr lang="de-DE" dirty="0">
              <a:latin typeface="Bell MT"/>
            </a:rPr>
            <a:t>, </a:t>
          </a:r>
          <a:r>
            <a:rPr lang="de-DE" dirty="0" err="1">
              <a:latin typeface="Bell MT"/>
            </a:rPr>
            <a:t>propaganda</a:t>
          </a:r>
          <a:r>
            <a:rPr lang="de-DE" dirty="0"/>
            <a:t> and </a:t>
          </a:r>
          <a:r>
            <a:rPr lang="de-DE" dirty="0" err="1"/>
            <a:t>deepfakes</a:t>
          </a:r>
          <a:endParaRPr lang="en-US" dirty="0" err="1"/>
        </a:p>
      </dgm:t>
    </dgm:pt>
    <dgm:pt modelId="{EFD61B25-7330-483B-AB11-8BF06C732FE0}" type="parTrans" cxnId="{CDF3E594-7FE3-4862-A4EE-EAC835295401}">
      <dgm:prSet/>
      <dgm:spPr/>
      <dgm:t>
        <a:bodyPr/>
        <a:lstStyle/>
        <a:p>
          <a:endParaRPr lang="en-US"/>
        </a:p>
      </dgm:t>
    </dgm:pt>
    <dgm:pt modelId="{455471AB-B146-456E-AAB8-791605EBA7C1}" type="sibTrans" cxnId="{CDF3E594-7FE3-4862-A4EE-EAC835295401}">
      <dgm:prSet/>
      <dgm:spPr/>
      <dgm:t>
        <a:bodyPr/>
        <a:lstStyle/>
        <a:p>
          <a:endParaRPr lang="en-US"/>
        </a:p>
      </dgm:t>
    </dgm:pt>
    <dgm:pt modelId="{A4971729-AE29-4E27-BC22-794BA09D155E}">
      <dgm:prSet/>
      <dgm:spPr/>
      <dgm:t>
        <a:bodyPr/>
        <a:lstStyle/>
        <a:p>
          <a:r>
            <a:rPr lang="de-DE" dirty="0" err="1"/>
            <a:t>Automated</a:t>
          </a:r>
          <a:r>
            <a:rPr lang="de-DE" dirty="0"/>
            <a:t> </a:t>
          </a:r>
          <a:r>
            <a:rPr lang="de-DE" dirty="0" err="1"/>
            <a:t>phishing</a:t>
          </a:r>
          <a:r>
            <a:rPr lang="de-DE" dirty="0"/>
            <a:t> </a:t>
          </a:r>
          <a:r>
            <a:rPr lang="de-DE" dirty="0" err="1"/>
            <a:t>campaigns</a:t>
          </a:r>
          <a:r>
            <a:rPr lang="de-DE" dirty="0"/>
            <a:t> and social </a:t>
          </a:r>
          <a:r>
            <a:rPr lang="de-DE" dirty="0" err="1"/>
            <a:t>engineering</a:t>
          </a:r>
          <a:r>
            <a:rPr lang="de-DE" dirty="0"/>
            <a:t> </a:t>
          </a:r>
          <a:r>
            <a:rPr lang="de-DE" dirty="0" err="1"/>
            <a:t>attacks</a:t>
          </a:r>
          <a:endParaRPr lang="en-US" dirty="0" err="1"/>
        </a:p>
      </dgm:t>
    </dgm:pt>
    <dgm:pt modelId="{611FD6F6-F722-4B07-8DE5-53D3BE554E69}" type="parTrans" cxnId="{1A0EA234-D0D6-4487-9C07-25393FA2C3CE}">
      <dgm:prSet/>
      <dgm:spPr/>
      <dgm:t>
        <a:bodyPr/>
        <a:lstStyle/>
        <a:p>
          <a:endParaRPr lang="en-US"/>
        </a:p>
      </dgm:t>
    </dgm:pt>
    <dgm:pt modelId="{037A9503-E70B-425D-B20B-6DA088ED52F7}" type="sibTrans" cxnId="{1A0EA234-D0D6-4487-9C07-25393FA2C3CE}">
      <dgm:prSet/>
      <dgm:spPr/>
      <dgm:t>
        <a:bodyPr/>
        <a:lstStyle/>
        <a:p>
          <a:endParaRPr lang="en-US"/>
        </a:p>
      </dgm:t>
    </dgm:pt>
    <dgm:pt modelId="{88061002-2526-4416-B085-412EEF375239}">
      <dgm:prSet/>
      <dgm:spPr/>
      <dgm:t>
        <a:bodyPr/>
        <a:lstStyle/>
        <a:p>
          <a:r>
            <a:rPr lang="de-DE" dirty="0"/>
            <a:t>Facial </a:t>
          </a:r>
          <a:r>
            <a:rPr lang="de-DE" dirty="0" err="1"/>
            <a:t>recognition</a:t>
          </a:r>
          <a:r>
            <a:rPr lang="de-DE" dirty="0"/>
            <a:t> </a:t>
          </a:r>
          <a:r>
            <a:rPr lang="de-DE" dirty="0" err="1"/>
            <a:t>systems</a:t>
          </a:r>
          <a:r>
            <a:rPr lang="de-DE" dirty="0"/>
            <a:t> </a:t>
          </a:r>
          <a:r>
            <a:rPr lang="de-DE" dirty="0" err="1"/>
            <a:t>used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target</a:t>
          </a:r>
          <a:r>
            <a:rPr lang="de-DE" dirty="0"/>
            <a:t> </a:t>
          </a:r>
          <a:r>
            <a:rPr lang="de-DE" dirty="0" err="1"/>
            <a:t>individuals</a:t>
          </a:r>
          <a:r>
            <a:rPr lang="de-DE" dirty="0"/>
            <a:t> </a:t>
          </a:r>
          <a:r>
            <a:rPr lang="de-DE" dirty="0" err="1"/>
            <a:t>or</a:t>
          </a:r>
          <a:r>
            <a:rPr lang="de-DE" dirty="0"/>
            <a:t> </a:t>
          </a:r>
          <a:r>
            <a:rPr lang="de-DE" dirty="0" err="1"/>
            <a:t>groups</a:t>
          </a:r>
          <a:endParaRPr lang="en-US" dirty="0" err="1"/>
        </a:p>
      </dgm:t>
    </dgm:pt>
    <dgm:pt modelId="{4EE8D0C2-280F-4DCD-BB35-31A275C376C3}" type="parTrans" cxnId="{7657DBBF-46AD-4A6F-A08B-C58CF0B2312F}">
      <dgm:prSet/>
      <dgm:spPr/>
      <dgm:t>
        <a:bodyPr/>
        <a:lstStyle/>
        <a:p>
          <a:endParaRPr lang="en-US"/>
        </a:p>
      </dgm:t>
    </dgm:pt>
    <dgm:pt modelId="{48227337-F94F-48BA-8A86-C68579F86EE6}" type="sibTrans" cxnId="{7657DBBF-46AD-4A6F-A08B-C58CF0B2312F}">
      <dgm:prSet/>
      <dgm:spPr/>
      <dgm:t>
        <a:bodyPr/>
        <a:lstStyle/>
        <a:p>
          <a:endParaRPr lang="en-US"/>
        </a:p>
      </dgm:t>
    </dgm:pt>
    <dgm:pt modelId="{F377A139-D5F1-493C-B1CE-D21032A8D646}">
      <dgm:prSet/>
      <dgm:spPr/>
      <dgm:t>
        <a:bodyPr/>
        <a:lstStyle/>
        <a:p>
          <a:r>
            <a:rPr lang="de-DE" dirty="0" err="1"/>
            <a:t>Predictive</a:t>
          </a:r>
          <a:r>
            <a:rPr lang="de-DE" dirty="0"/>
            <a:t> </a:t>
          </a:r>
          <a:r>
            <a:rPr lang="de-DE" dirty="0" err="1"/>
            <a:t>analytics</a:t>
          </a:r>
          <a:r>
            <a:rPr lang="de-DE" dirty="0"/>
            <a:t> </a:t>
          </a:r>
          <a:r>
            <a:rPr lang="de-DE" dirty="0" err="1"/>
            <a:t>used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manipulate</a:t>
          </a:r>
          <a:r>
            <a:rPr lang="de-DE" dirty="0"/>
            <a:t> </a:t>
          </a:r>
          <a:r>
            <a:rPr lang="de-DE" dirty="0" err="1"/>
            <a:t>markets</a:t>
          </a:r>
          <a:endParaRPr lang="en-US" dirty="0" err="1"/>
        </a:p>
      </dgm:t>
    </dgm:pt>
    <dgm:pt modelId="{C3B8C900-3FC1-499C-A9E3-AB6354F40AC0}" type="parTrans" cxnId="{3905BD60-513A-4221-8E85-F127E3847C30}">
      <dgm:prSet/>
      <dgm:spPr/>
      <dgm:t>
        <a:bodyPr/>
        <a:lstStyle/>
        <a:p>
          <a:endParaRPr lang="en-US"/>
        </a:p>
      </dgm:t>
    </dgm:pt>
    <dgm:pt modelId="{BB9A5B23-1C48-4503-AE1F-C51A54F7A8D4}" type="sibTrans" cxnId="{3905BD60-513A-4221-8E85-F127E3847C30}">
      <dgm:prSet/>
      <dgm:spPr/>
      <dgm:t>
        <a:bodyPr/>
        <a:lstStyle/>
        <a:p>
          <a:endParaRPr lang="en-US"/>
        </a:p>
      </dgm:t>
    </dgm:pt>
    <dgm:pt modelId="{166AEBBC-BF9E-4303-8986-FE264B8D7559}">
      <dgm:prSet/>
      <dgm:spPr/>
      <dgm:t>
        <a:bodyPr/>
        <a:lstStyle/>
        <a:p>
          <a:r>
            <a:rPr lang="de-DE" dirty="0"/>
            <a:t>AI-</a:t>
          </a:r>
          <a:r>
            <a:rPr lang="de-DE" dirty="0" err="1"/>
            <a:t>driven</a:t>
          </a:r>
          <a:r>
            <a:rPr lang="de-DE" dirty="0"/>
            <a:t> </a:t>
          </a:r>
          <a:r>
            <a:rPr lang="de-DE" dirty="0" err="1"/>
            <a:t>robots</a:t>
          </a:r>
          <a:r>
            <a:rPr lang="de-DE" dirty="0"/>
            <a:t> </a:t>
          </a:r>
          <a:r>
            <a:rPr lang="de-DE" dirty="0" err="1"/>
            <a:t>used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commit</a:t>
          </a:r>
          <a:r>
            <a:rPr lang="de-DE" dirty="0"/>
            <a:t> </a:t>
          </a:r>
          <a:r>
            <a:rPr lang="de-DE" dirty="0" err="1"/>
            <a:t>physical</a:t>
          </a:r>
          <a:r>
            <a:rPr lang="de-DE" dirty="0"/>
            <a:t> </a:t>
          </a:r>
          <a:r>
            <a:rPr lang="de-DE" dirty="0" err="1"/>
            <a:t>attacks</a:t>
          </a:r>
          <a:endParaRPr lang="en-US" dirty="0" err="1"/>
        </a:p>
      </dgm:t>
    </dgm:pt>
    <dgm:pt modelId="{088D8B24-ACC6-46DD-AAA6-405202A05547}" type="parTrans" cxnId="{38DF7D56-D967-4F99-A0A7-6C10F8D1F28D}">
      <dgm:prSet/>
      <dgm:spPr/>
      <dgm:t>
        <a:bodyPr/>
        <a:lstStyle/>
        <a:p>
          <a:endParaRPr lang="en-US"/>
        </a:p>
      </dgm:t>
    </dgm:pt>
    <dgm:pt modelId="{85E82C66-581E-4E3A-B633-4CECBECCA478}" type="sibTrans" cxnId="{38DF7D56-D967-4F99-A0A7-6C10F8D1F28D}">
      <dgm:prSet/>
      <dgm:spPr/>
      <dgm:t>
        <a:bodyPr/>
        <a:lstStyle/>
        <a:p>
          <a:endParaRPr lang="en-US"/>
        </a:p>
      </dgm:t>
    </dgm:pt>
    <dgm:pt modelId="{CB9BCEF3-0912-4911-B8FD-7C2D35FF4560}" type="pres">
      <dgm:prSet presAssocID="{59216735-A8AD-4980-A435-D3215A81D388}" presName="vert0" presStyleCnt="0">
        <dgm:presLayoutVars>
          <dgm:dir/>
          <dgm:animOne val="branch"/>
          <dgm:animLvl val="lvl"/>
        </dgm:presLayoutVars>
      </dgm:prSet>
      <dgm:spPr/>
    </dgm:pt>
    <dgm:pt modelId="{98358A1D-45D9-4CC4-9858-1EF50563028C}" type="pres">
      <dgm:prSet presAssocID="{859ABA15-D27D-478D-8F8F-9558FA8A0E69}" presName="thickLine" presStyleLbl="alignNode1" presStyleIdx="0" presStyleCnt="5"/>
      <dgm:spPr/>
    </dgm:pt>
    <dgm:pt modelId="{BBBF35F2-92BB-4156-82DE-0F7974F94BAB}" type="pres">
      <dgm:prSet presAssocID="{859ABA15-D27D-478D-8F8F-9558FA8A0E69}" presName="horz1" presStyleCnt="0"/>
      <dgm:spPr/>
    </dgm:pt>
    <dgm:pt modelId="{8B671AEC-ED8A-4A18-9EA1-3D3D5E0B6DEE}" type="pres">
      <dgm:prSet presAssocID="{859ABA15-D27D-478D-8F8F-9558FA8A0E69}" presName="tx1" presStyleLbl="revTx" presStyleIdx="0" presStyleCnt="5"/>
      <dgm:spPr/>
    </dgm:pt>
    <dgm:pt modelId="{5D5BBA2C-881B-47AA-8A5D-95E30D8ACFBC}" type="pres">
      <dgm:prSet presAssocID="{859ABA15-D27D-478D-8F8F-9558FA8A0E69}" presName="vert1" presStyleCnt="0"/>
      <dgm:spPr/>
    </dgm:pt>
    <dgm:pt modelId="{88D4BAB0-DE74-46A6-A978-23E2FBCAE32A}" type="pres">
      <dgm:prSet presAssocID="{A4971729-AE29-4E27-BC22-794BA09D155E}" presName="thickLine" presStyleLbl="alignNode1" presStyleIdx="1" presStyleCnt="5"/>
      <dgm:spPr/>
    </dgm:pt>
    <dgm:pt modelId="{7723C8C5-4385-4104-9FAF-16AD2D348C28}" type="pres">
      <dgm:prSet presAssocID="{A4971729-AE29-4E27-BC22-794BA09D155E}" presName="horz1" presStyleCnt="0"/>
      <dgm:spPr/>
    </dgm:pt>
    <dgm:pt modelId="{21E1CDB0-0816-43BD-AFC7-95F21F4E9EE0}" type="pres">
      <dgm:prSet presAssocID="{A4971729-AE29-4E27-BC22-794BA09D155E}" presName="tx1" presStyleLbl="revTx" presStyleIdx="1" presStyleCnt="5"/>
      <dgm:spPr/>
    </dgm:pt>
    <dgm:pt modelId="{040F3365-5C14-4794-AC20-4B3E590B7CE6}" type="pres">
      <dgm:prSet presAssocID="{A4971729-AE29-4E27-BC22-794BA09D155E}" presName="vert1" presStyleCnt="0"/>
      <dgm:spPr/>
    </dgm:pt>
    <dgm:pt modelId="{0564B553-E59D-4C91-AFDF-ED4A07147DBB}" type="pres">
      <dgm:prSet presAssocID="{88061002-2526-4416-B085-412EEF375239}" presName="thickLine" presStyleLbl="alignNode1" presStyleIdx="2" presStyleCnt="5"/>
      <dgm:spPr/>
    </dgm:pt>
    <dgm:pt modelId="{BB242281-69BF-4795-A840-AB292A3A1F77}" type="pres">
      <dgm:prSet presAssocID="{88061002-2526-4416-B085-412EEF375239}" presName="horz1" presStyleCnt="0"/>
      <dgm:spPr/>
    </dgm:pt>
    <dgm:pt modelId="{B7D26DA7-7B56-4735-B2E1-DAF89381CCC0}" type="pres">
      <dgm:prSet presAssocID="{88061002-2526-4416-B085-412EEF375239}" presName="tx1" presStyleLbl="revTx" presStyleIdx="2" presStyleCnt="5"/>
      <dgm:spPr/>
    </dgm:pt>
    <dgm:pt modelId="{C2904BA4-C106-4833-877F-970742F27F95}" type="pres">
      <dgm:prSet presAssocID="{88061002-2526-4416-B085-412EEF375239}" presName="vert1" presStyleCnt="0"/>
      <dgm:spPr/>
    </dgm:pt>
    <dgm:pt modelId="{A54E96A2-E08E-4885-ADFC-62B451FDC2B8}" type="pres">
      <dgm:prSet presAssocID="{F377A139-D5F1-493C-B1CE-D21032A8D646}" presName="thickLine" presStyleLbl="alignNode1" presStyleIdx="3" presStyleCnt="5"/>
      <dgm:spPr/>
    </dgm:pt>
    <dgm:pt modelId="{E19D0D21-60A2-4A09-8295-7AEC11C4B036}" type="pres">
      <dgm:prSet presAssocID="{F377A139-D5F1-493C-B1CE-D21032A8D646}" presName="horz1" presStyleCnt="0"/>
      <dgm:spPr/>
    </dgm:pt>
    <dgm:pt modelId="{AB0B5394-E259-4636-955C-27602312E666}" type="pres">
      <dgm:prSet presAssocID="{F377A139-D5F1-493C-B1CE-D21032A8D646}" presName="tx1" presStyleLbl="revTx" presStyleIdx="3" presStyleCnt="5"/>
      <dgm:spPr/>
    </dgm:pt>
    <dgm:pt modelId="{1BC7650E-D6E3-48B7-933D-831893D31CF7}" type="pres">
      <dgm:prSet presAssocID="{F377A139-D5F1-493C-B1CE-D21032A8D646}" presName="vert1" presStyleCnt="0"/>
      <dgm:spPr/>
    </dgm:pt>
    <dgm:pt modelId="{FF6D97BE-9756-49D2-84F0-8726B9DC3AB0}" type="pres">
      <dgm:prSet presAssocID="{166AEBBC-BF9E-4303-8986-FE264B8D7559}" presName="thickLine" presStyleLbl="alignNode1" presStyleIdx="4" presStyleCnt="5"/>
      <dgm:spPr/>
    </dgm:pt>
    <dgm:pt modelId="{EC91CA2F-D5C1-46CE-8096-D7B144A3C3FF}" type="pres">
      <dgm:prSet presAssocID="{166AEBBC-BF9E-4303-8986-FE264B8D7559}" presName="horz1" presStyleCnt="0"/>
      <dgm:spPr/>
    </dgm:pt>
    <dgm:pt modelId="{A89C6057-234B-469D-8DE3-F83CB452C856}" type="pres">
      <dgm:prSet presAssocID="{166AEBBC-BF9E-4303-8986-FE264B8D7559}" presName="tx1" presStyleLbl="revTx" presStyleIdx="4" presStyleCnt="5"/>
      <dgm:spPr/>
    </dgm:pt>
    <dgm:pt modelId="{12C6EBCD-FAA8-4DD5-A72A-133690F04387}" type="pres">
      <dgm:prSet presAssocID="{166AEBBC-BF9E-4303-8986-FE264B8D7559}" presName="vert1" presStyleCnt="0"/>
      <dgm:spPr/>
    </dgm:pt>
  </dgm:ptLst>
  <dgm:cxnLst>
    <dgm:cxn modelId="{1A0EA234-D0D6-4487-9C07-25393FA2C3CE}" srcId="{59216735-A8AD-4980-A435-D3215A81D388}" destId="{A4971729-AE29-4E27-BC22-794BA09D155E}" srcOrd="1" destOrd="0" parTransId="{611FD6F6-F722-4B07-8DE5-53D3BE554E69}" sibTransId="{037A9503-E70B-425D-B20B-6DA088ED52F7}"/>
    <dgm:cxn modelId="{3905BD60-513A-4221-8E85-F127E3847C30}" srcId="{59216735-A8AD-4980-A435-D3215A81D388}" destId="{F377A139-D5F1-493C-B1CE-D21032A8D646}" srcOrd="3" destOrd="0" parTransId="{C3B8C900-3FC1-499C-A9E3-AB6354F40AC0}" sibTransId="{BB9A5B23-1C48-4503-AE1F-C51A54F7A8D4}"/>
    <dgm:cxn modelId="{47A06146-3ECC-4024-ACC0-17A17E805C3A}" type="presOf" srcId="{F377A139-D5F1-493C-B1CE-D21032A8D646}" destId="{AB0B5394-E259-4636-955C-27602312E666}" srcOrd="0" destOrd="0" presId="urn:microsoft.com/office/officeart/2008/layout/LinedList"/>
    <dgm:cxn modelId="{38DF7D56-D967-4F99-A0A7-6C10F8D1F28D}" srcId="{59216735-A8AD-4980-A435-D3215A81D388}" destId="{166AEBBC-BF9E-4303-8986-FE264B8D7559}" srcOrd="4" destOrd="0" parTransId="{088D8B24-ACC6-46DD-AAA6-405202A05547}" sibTransId="{85E82C66-581E-4E3A-B633-4CECBECCA478}"/>
    <dgm:cxn modelId="{2069ED56-B50C-4F1A-B265-7642EE57C1A1}" type="presOf" srcId="{166AEBBC-BF9E-4303-8986-FE264B8D7559}" destId="{A89C6057-234B-469D-8DE3-F83CB452C856}" srcOrd="0" destOrd="0" presId="urn:microsoft.com/office/officeart/2008/layout/LinedList"/>
    <dgm:cxn modelId="{3DA10F58-2143-4E42-BCAC-E0FD611D6F7A}" type="presOf" srcId="{A4971729-AE29-4E27-BC22-794BA09D155E}" destId="{21E1CDB0-0816-43BD-AFC7-95F21F4E9EE0}" srcOrd="0" destOrd="0" presId="urn:microsoft.com/office/officeart/2008/layout/LinedList"/>
    <dgm:cxn modelId="{9DCFE658-EC78-4046-94BD-9F09416CD09E}" type="presOf" srcId="{859ABA15-D27D-478D-8F8F-9558FA8A0E69}" destId="{8B671AEC-ED8A-4A18-9EA1-3D3D5E0B6DEE}" srcOrd="0" destOrd="0" presId="urn:microsoft.com/office/officeart/2008/layout/LinedList"/>
    <dgm:cxn modelId="{CBC35491-60F5-4080-B5C8-C3F488AD7C38}" type="presOf" srcId="{59216735-A8AD-4980-A435-D3215A81D388}" destId="{CB9BCEF3-0912-4911-B8FD-7C2D35FF4560}" srcOrd="0" destOrd="0" presId="urn:microsoft.com/office/officeart/2008/layout/LinedList"/>
    <dgm:cxn modelId="{CDF3E594-7FE3-4862-A4EE-EAC835295401}" srcId="{59216735-A8AD-4980-A435-D3215A81D388}" destId="{859ABA15-D27D-478D-8F8F-9558FA8A0E69}" srcOrd="0" destOrd="0" parTransId="{EFD61B25-7330-483B-AB11-8BF06C732FE0}" sibTransId="{455471AB-B146-456E-AAB8-791605EBA7C1}"/>
    <dgm:cxn modelId="{C2517BBB-F3A7-40CE-A110-410A7BF19DC7}" type="presOf" srcId="{88061002-2526-4416-B085-412EEF375239}" destId="{B7D26DA7-7B56-4735-B2E1-DAF89381CCC0}" srcOrd="0" destOrd="0" presId="urn:microsoft.com/office/officeart/2008/layout/LinedList"/>
    <dgm:cxn modelId="{7657DBBF-46AD-4A6F-A08B-C58CF0B2312F}" srcId="{59216735-A8AD-4980-A435-D3215A81D388}" destId="{88061002-2526-4416-B085-412EEF375239}" srcOrd="2" destOrd="0" parTransId="{4EE8D0C2-280F-4DCD-BB35-31A275C376C3}" sibTransId="{48227337-F94F-48BA-8A86-C68579F86EE6}"/>
    <dgm:cxn modelId="{DD04E474-F567-4CD8-BE9D-5FE1BF52CBA9}" type="presParOf" srcId="{CB9BCEF3-0912-4911-B8FD-7C2D35FF4560}" destId="{98358A1D-45D9-4CC4-9858-1EF50563028C}" srcOrd="0" destOrd="0" presId="urn:microsoft.com/office/officeart/2008/layout/LinedList"/>
    <dgm:cxn modelId="{110A7155-2D77-4435-9287-D7B03654B5FC}" type="presParOf" srcId="{CB9BCEF3-0912-4911-B8FD-7C2D35FF4560}" destId="{BBBF35F2-92BB-4156-82DE-0F7974F94BAB}" srcOrd="1" destOrd="0" presId="urn:microsoft.com/office/officeart/2008/layout/LinedList"/>
    <dgm:cxn modelId="{2A063793-15BE-4462-8F3C-AE7F0DF55ECB}" type="presParOf" srcId="{BBBF35F2-92BB-4156-82DE-0F7974F94BAB}" destId="{8B671AEC-ED8A-4A18-9EA1-3D3D5E0B6DEE}" srcOrd="0" destOrd="0" presId="urn:microsoft.com/office/officeart/2008/layout/LinedList"/>
    <dgm:cxn modelId="{9B914CA2-0FAB-44C5-9580-18DC84C8DD0D}" type="presParOf" srcId="{BBBF35F2-92BB-4156-82DE-0F7974F94BAB}" destId="{5D5BBA2C-881B-47AA-8A5D-95E30D8ACFBC}" srcOrd="1" destOrd="0" presId="urn:microsoft.com/office/officeart/2008/layout/LinedList"/>
    <dgm:cxn modelId="{0BCD1D77-25BB-41DC-AB8F-87C8B80E59CD}" type="presParOf" srcId="{CB9BCEF3-0912-4911-B8FD-7C2D35FF4560}" destId="{88D4BAB0-DE74-46A6-A978-23E2FBCAE32A}" srcOrd="2" destOrd="0" presId="urn:microsoft.com/office/officeart/2008/layout/LinedList"/>
    <dgm:cxn modelId="{4C672C0F-D4E5-4F80-94FD-F74F301F8AAE}" type="presParOf" srcId="{CB9BCEF3-0912-4911-B8FD-7C2D35FF4560}" destId="{7723C8C5-4385-4104-9FAF-16AD2D348C28}" srcOrd="3" destOrd="0" presId="urn:microsoft.com/office/officeart/2008/layout/LinedList"/>
    <dgm:cxn modelId="{DC2E0565-27CD-4E8E-A48F-4382D0910B81}" type="presParOf" srcId="{7723C8C5-4385-4104-9FAF-16AD2D348C28}" destId="{21E1CDB0-0816-43BD-AFC7-95F21F4E9EE0}" srcOrd="0" destOrd="0" presId="urn:microsoft.com/office/officeart/2008/layout/LinedList"/>
    <dgm:cxn modelId="{FB462892-5330-4874-BB2E-8F0F3B382DD2}" type="presParOf" srcId="{7723C8C5-4385-4104-9FAF-16AD2D348C28}" destId="{040F3365-5C14-4794-AC20-4B3E590B7CE6}" srcOrd="1" destOrd="0" presId="urn:microsoft.com/office/officeart/2008/layout/LinedList"/>
    <dgm:cxn modelId="{670EDC24-99A1-42CD-AFF6-5E50F269DE73}" type="presParOf" srcId="{CB9BCEF3-0912-4911-B8FD-7C2D35FF4560}" destId="{0564B553-E59D-4C91-AFDF-ED4A07147DBB}" srcOrd="4" destOrd="0" presId="urn:microsoft.com/office/officeart/2008/layout/LinedList"/>
    <dgm:cxn modelId="{8436B22C-CB7E-4571-88D7-64EBF87E53F1}" type="presParOf" srcId="{CB9BCEF3-0912-4911-B8FD-7C2D35FF4560}" destId="{BB242281-69BF-4795-A840-AB292A3A1F77}" srcOrd="5" destOrd="0" presId="urn:microsoft.com/office/officeart/2008/layout/LinedList"/>
    <dgm:cxn modelId="{B94F9CCE-6EB1-4353-8DEC-C97CED0511AB}" type="presParOf" srcId="{BB242281-69BF-4795-A840-AB292A3A1F77}" destId="{B7D26DA7-7B56-4735-B2E1-DAF89381CCC0}" srcOrd="0" destOrd="0" presId="urn:microsoft.com/office/officeart/2008/layout/LinedList"/>
    <dgm:cxn modelId="{1CA3DE9A-0772-4994-8B92-43EA579D4CCB}" type="presParOf" srcId="{BB242281-69BF-4795-A840-AB292A3A1F77}" destId="{C2904BA4-C106-4833-877F-970742F27F95}" srcOrd="1" destOrd="0" presId="urn:microsoft.com/office/officeart/2008/layout/LinedList"/>
    <dgm:cxn modelId="{CBE64639-F3BF-40CA-9FA0-556466186AC1}" type="presParOf" srcId="{CB9BCEF3-0912-4911-B8FD-7C2D35FF4560}" destId="{A54E96A2-E08E-4885-ADFC-62B451FDC2B8}" srcOrd="6" destOrd="0" presId="urn:microsoft.com/office/officeart/2008/layout/LinedList"/>
    <dgm:cxn modelId="{276CC020-FFBB-40AE-855E-B4B5CB2ADBE9}" type="presParOf" srcId="{CB9BCEF3-0912-4911-B8FD-7C2D35FF4560}" destId="{E19D0D21-60A2-4A09-8295-7AEC11C4B036}" srcOrd="7" destOrd="0" presId="urn:microsoft.com/office/officeart/2008/layout/LinedList"/>
    <dgm:cxn modelId="{C1DE5EB1-9213-4606-8E9B-678FC2881686}" type="presParOf" srcId="{E19D0D21-60A2-4A09-8295-7AEC11C4B036}" destId="{AB0B5394-E259-4636-955C-27602312E666}" srcOrd="0" destOrd="0" presId="urn:microsoft.com/office/officeart/2008/layout/LinedList"/>
    <dgm:cxn modelId="{09D1C33B-C5B0-41C0-B7EF-5B6AE50F60CB}" type="presParOf" srcId="{E19D0D21-60A2-4A09-8295-7AEC11C4B036}" destId="{1BC7650E-D6E3-48B7-933D-831893D31CF7}" srcOrd="1" destOrd="0" presId="urn:microsoft.com/office/officeart/2008/layout/LinedList"/>
    <dgm:cxn modelId="{2D013957-F616-460C-B7F7-3FA885FE09B8}" type="presParOf" srcId="{CB9BCEF3-0912-4911-B8FD-7C2D35FF4560}" destId="{FF6D97BE-9756-49D2-84F0-8726B9DC3AB0}" srcOrd="8" destOrd="0" presId="urn:microsoft.com/office/officeart/2008/layout/LinedList"/>
    <dgm:cxn modelId="{536BA61A-758D-4738-A867-CEB35B1E80BA}" type="presParOf" srcId="{CB9BCEF3-0912-4911-B8FD-7C2D35FF4560}" destId="{EC91CA2F-D5C1-46CE-8096-D7B144A3C3FF}" srcOrd="9" destOrd="0" presId="urn:microsoft.com/office/officeart/2008/layout/LinedList"/>
    <dgm:cxn modelId="{58A201D5-04F7-4D75-968A-37CE46AA245B}" type="presParOf" srcId="{EC91CA2F-D5C1-46CE-8096-D7B144A3C3FF}" destId="{A89C6057-234B-469D-8DE3-F83CB452C856}" srcOrd="0" destOrd="0" presId="urn:microsoft.com/office/officeart/2008/layout/LinedList"/>
    <dgm:cxn modelId="{1A012E2B-3448-4E8E-ADF3-B5176C738D18}" type="presParOf" srcId="{EC91CA2F-D5C1-46CE-8096-D7B144A3C3FF}" destId="{12C6EBCD-FAA8-4DD5-A72A-133690F043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58A1D-45D9-4CC4-9858-1EF50563028C}">
      <dsp:nvSpPr>
        <dsp:cNvPr id="0" name=""/>
        <dsp:cNvSpPr/>
      </dsp:nvSpPr>
      <dsp:spPr>
        <a:xfrm>
          <a:off x="0" y="703"/>
          <a:ext cx="64087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71AEC-ED8A-4A18-9EA1-3D3D5E0B6DEE}">
      <dsp:nvSpPr>
        <dsp:cNvPr id="0" name=""/>
        <dsp:cNvSpPr/>
      </dsp:nvSpPr>
      <dsp:spPr>
        <a:xfrm>
          <a:off x="0" y="703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Creation</a:t>
          </a:r>
          <a:r>
            <a:rPr lang="de-DE" sz="3200" kern="1200" dirty="0"/>
            <a:t> </a:t>
          </a:r>
          <a:r>
            <a:rPr lang="de-DE" sz="3200" kern="1200" dirty="0" err="1"/>
            <a:t>of</a:t>
          </a:r>
          <a:r>
            <a:rPr lang="de-DE" sz="3200" kern="1200" dirty="0"/>
            <a:t> fake </a:t>
          </a:r>
          <a:r>
            <a:rPr lang="de-DE" sz="3200" kern="1200" dirty="0" err="1">
              <a:latin typeface="Bell MT"/>
            </a:rPr>
            <a:t>news</a:t>
          </a:r>
          <a:r>
            <a:rPr lang="de-DE" sz="3200" kern="1200" dirty="0">
              <a:latin typeface="Bell MT"/>
            </a:rPr>
            <a:t>, </a:t>
          </a:r>
          <a:r>
            <a:rPr lang="de-DE" sz="3200" kern="1200" dirty="0" err="1">
              <a:latin typeface="Bell MT"/>
            </a:rPr>
            <a:t>propaganda</a:t>
          </a:r>
          <a:r>
            <a:rPr lang="de-DE" sz="3200" kern="1200" dirty="0"/>
            <a:t> and </a:t>
          </a:r>
          <a:r>
            <a:rPr lang="de-DE" sz="3200" kern="1200" dirty="0" err="1"/>
            <a:t>deepfakes</a:t>
          </a:r>
          <a:endParaRPr lang="en-US" sz="3200" kern="1200" dirty="0" err="1"/>
        </a:p>
      </dsp:txBody>
      <dsp:txXfrm>
        <a:off x="0" y="703"/>
        <a:ext cx="6408738" cy="1151608"/>
      </dsp:txXfrm>
    </dsp:sp>
    <dsp:sp modelId="{88D4BAB0-DE74-46A6-A978-23E2FBCAE32A}">
      <dsp:nvSpPr>
        <dsp:cNvPr id="0" name=""/>
        <dsp:cNvSpPr/>
      </dsp:nvSpPr>
      <dsp:spPr>
        <a:xfrm>
          <a:off x="0" y="1152311"/>
          <a:ext cx="6408738" cy="0"/>
        </a:xfrm>
        <a:prstGeom prst="line">
          <a:avLst/>
        </a:prstGeom>
        <a:solidFill>
          <a:schemeClr val="accent2">
            <a:hueOff val="-1484199"/>
            <a:satOff val="0"/>
            <a:lumOff val="-6030"/>
            <a:alphaOff val="0"/>
          </a:schemeClr>
        </a:solidFill>
        <a:ln w="12700" cap="flat" cmpd="sng" algn="ctr">
          <a:solidFill>
            <a:schemeClr val="accent2">
              <a:hueOff val="-1484199"/>
              <a:satOff val="0"/>
              <a:lumOff val="-60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1CDB0-0816-43BD-AFC7-95F21F4E9EE0}">
      <dsp:nvSpPr>
        <dsp:cNvPr id="0" name=""/>
        <dsp:cNvSpPr/>
      </dsp:nvSpPr>
      <dsp:spPr>
        <a:xfrm>
          <a:off x="0" y="1152311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Automated</a:t>
          </a:r>
          <a:r>
            <a:rPr lang="de-DE" sz="3200" kern="1200" dirty="0"/>
            <a:t> </a:t>
          </a:r>
          <a:r>
            <a:rPr lang="de-DE" sz="3200" kern="1200" dirty="0" err="1"/>
            <a:t>phishing</a:t>
          </a:r>
          <a:r>
            <a:rPr lang="de-DE" sz="3200" kern="1200" dirty="0"/>
            <a:t> </a:t>
          </a:r>
          <a:r>
            <a:rPr lang="de-DE" sz="3200" kern="1200" dirty="0" err="1"/>
            <a:t>campaigns</a:t>
          </a:r>
          <a:r>
            <a:rPr lang="de-DE" sz="3200" kern="1200" dirty="0"/>
            <a:t> and social </a:t>
          </a:r>
          <a:r>
            <a:rPr lang="de-DE" sz="3200" kern="1200" dirty="0" err="1"/>
            <a:t>engineering</a:t>
          </a:r>
          <a:r>
            <a:rPr lang="de-DE" sz="3200" kern="1200" dirty="0"/>
            <a:t> </a:t>
          </a:r>
          <a:r>
            <a:rPr lang="de-DE" sz="3200" kern="1200" dirty="0" err="1"/>
            <a:t>attacks</a:t>
          </a:r>
          <a:endParaRPr lang="en-US" sz="3200" kern="1200" dirty="0" err="1"/>
        </a:p>
      </dsp:txBody>
      <dsp:txXfrm>
        <a:off x="0" y="1152311"/>
        <a:ext cx="6408738" cy="1151608"/>
      </dsp:txXfrm>
    </dsp:sp>
    <dsp:sp modelId="{0564B553-E59D-4C91-AFDF-ED4A07147DBB}">
      <dsp:nvSpPr>
        <dsp:cNvPr id="0" name=""/>
        <dsp:cNvSpPr/>
      </dsp:nvSpPr>
      <dsp:spPr>
        <a:xfrm>
          <a:off x="0" y="2303920"/>
          <a:ext cx="6408738" cy="0"/>
        </a:xfrm>
        <a:prstGeom prst="line">
          <a:avLst/>
        </a:prstGeom>
        <a:solidFill>
          <a:schemeClr val="accent2">
            <a:hueOff val="-2968397"/>
            <a:satOff val="0"/>
            <a:lumOff val="-12059"/>
            <a:alphaOff val="0"/>
          </a:schemeClr>
        </a:solidFill>
        <a:ln w="12700" cap="flat" cmpd="sng" algn="ctr">
          <a:solidFill>
            <a:schemeClr val="accent2">
              <a:hueOff val="-2968397"/>
              <a:satOff val="0"/>
              <a:lumOff val="-1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26DA7-7B56-4735-B2E1-DAF89381CCC0}">
      <dsp:nvSpPr>
        <dsp:cNvPr id="0" name=""/>
        <dsp:cNvSpPr/>
      </dsp:nvSpPr>
      <dsp:spPr>
        <a:xfrm>
          <a:off x="0" y="2303920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Facial </a:t>
          </a:r>
          <a:r>
            <a:rPr lang="de-DE" sz="3200" kern="1200" dirty="0" err="1"/>
            <a:t>recognition</a:t>
          </a:r>
          <a:r>
            <a:rPr lang="de-DE" sz="3200" kern="1200" dirty="0"/>
            <a:t> </a:t>
          </a:r>
          <a:r>
            <a:rPr lang="de-DE" sz="3200" kern="1200" dirty="0" err="1"/>
            <a:t>systems</a:t>
          </a:r>
          <a:r>
            <a:rPr lang="de-DE" sz="3200" kern="1200" dirty="0"/>
            <a:t> </a:t>
          </a:r>
          <a:r>
            <a:rPr lang="de-DE" sz="3200" kern="1200" dirty="0" err="1"/>
            <a:t>used</a:t>
          </a:r>
          <a:r>
            <a:rPr lang="de-DE" sz="3200" kern="1200" dirty="0"/>
            <a:t> </a:t>
          </a:r>
          <a:r>
            <a:rPr lang="de-DE" sz="3200" kern="1200" dirty="0" err="1"/>
            <a:t>to</a:t>
          </a:r>
          <a:r>
            <a:rPr lang="de-DE" sz="3200" kern="1200" dirty="0"/>
            <a:t> </a:t>
          </a:r>
          <a:r>
            <a:rPr lang="de-DE" sz="3200" kern="1200" dirty="0" err="1"/>
            <a:t>target</a:t>
          </a:r>
          <a:r>
            <a:rPr lang="de-DE" sz="3200" kern="1200" dirty="0"/>
            <a:t> </a:t>
          </a:r>
          <a:r>
            <a:rPr lang="de-DE" sz="3200" kern="1200" dirty="0" err="1"/>
            <a:t>individuals</a:t>
          </a:r>
          <a:r>
            <a:rPr lang="de-DE" sz="3200" kern="1200" dirty="0"/>
            <a:t> </a:t>
          </a:r>
          <a:r>
            <a:rPr lang="de-DE" sz="3200" kern="1200" dirty="0" err="1"/>
            <a:t>or</a:t>
          </a:r>
          <a:r>
            <a:rPr lang="de-DE" sz="3200" kern="1200" dirty="0"/>
            <a:t> </a:t>
          </a:r>
          <a:r>
            <a:rPr lang="de-DE" sz="3200" kern="1200" dirty="0" err="1"/>
            <a:t>groups</a:t>
          </a:r>
          <a:endParaRPr lang="en-US" sz="3200" kern="1200" dirty="0" err="1"/>
        </a:p>
      </dsp:txBody>
      <dsp:txXfrm>
        <a:off x="0" y="2303920"/>
        <a:ext cx="6408738" cy="1151608"/>
      </dsp:txXfrm>
    </dsp:sp>
    <dsp:sp modelId="{A54E96A2-E08E-4885-ADFC-62B451FDC2B8}">
      <dsp:nvSpPr>
        <dsp:cNvPr id="0" name=""/>
        <dsp:cNvSpPr/>
      </dsp:nvSpPr>
      <dsp:spPr>
        <a:xfrm>
          <a:off x="0" y="3455529"/>
          <a:ext cx="6408738" cy="0"/>
        </a:xfrm>
        <a:prstGeom prst="line">
          <a:avLst/>
        </a:prstGeom>
        <a:solidFill>
          <a:schemeClr val="accent2">
            <a:hueOff val="-4452596"/>
            <a:satOff val="0"/>
            <a:lumOff val="-18089"/>
            <a:alphaOff val="0"/>
          </a:schemeClr>
        </a:solidFill>
        <a:ln w="12700" cap="flat" cmpd="sng" algn="ctr">
          <a:solidFill>
            <a:schemeClr val="accent2">
              <a:hueOff val="-4452596"/>
              <a:satOff val="0"/>
              <a:lumOff val="-180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B5394-E259-4636-955C-27602312E666}">
      <dsp:nvSpPr>
        <dsp:cNvPr id="0" name=""/>
        <dsp:cNvSpPr/>
      </dsp:nvSpPr>
      <dsp:spPr>
        <a:xfrm>
          <a:off x="0" y="3455529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Predictive</a:t>
          </a:r>
          <a:r>
            <a:rPr lang="de-DE" sz="3200" kern="1200" dirty="0"/>
            <a:t> </a:t>
          </a:r>
          <a:r>
            <a:rPr lang="de-DE" sz="3200" kern="1200" dirty="0" err="1"/>
            <a:t>analytics</a:t>
          </a:r>
          <a:r>
            <a:rPr lang="de-DE" sz="3200" kern="1200" dirty="0"/>
            <a:t> </a:t>
          </a:r>
          <a:r>
            <a:rPr lang="de-DE" sz="3200" kern="1200" dirty="0" err="1"/>
            <a:t>used</a:t>
          </a:r>
          <a:r>
            <a:rPr lang="de-DE" sz="3200" kern="1200" dirty="0"/>
            <a:t> </a:t>
          </a:r>
          <a:r>
            <a:rPr lang="de-DE" sz="3200" kern="1200" dirty="0" err="1"/>
            <a:t>to</a:t>
          </a:r>
          <a:r>
            <a:rPr lang="de-DE" sz="3200" kern="1200" dirty="0"/>
            <a:t> </a:t>
          </a:r>
          <a:r>
            <a:rPr lang="de-DE" sz="3200" kern="1200" dirty="0" err="1"/>
            <a:t>manipulate</a:t>
          </a:r>
          <a:r>
            <a:rPr lang="de-DE" sz="3200" kern="1200" dirty="0"/>
            <a:t> </a:t>
          </a:r>
          <a:r>
            <a:rPr lang="de-DE" sz="3200" kern="1200" dirty="0" err="1"/>
            <a:t>markets</a:t>
          </a:r>
          <a:endParaRPr lang="en-US" sz="3200" kern="1200" dirty="0" err="1"/>
        </a:p>
      </dsp:txBody>
      <dsp:txXfrm>
        <a:off x="0" y="3455529"/>
        <a:ext cx="6408738" cy="1151608"/>
      </dsp:txXfrm>
    </dsp:sp>
    <dsp:sp modelId="{FF6D97BE-9756-49D2-84F0-8726B9DC3AB0}">
      <dsp:nvSpPr>
        <dsp:cNvPr id="0" name=""/>
        <dsp:cNvSpPr/>
      </dsp:nvSpPr>
      <dsp:spPr>
        <a:xfrm>
          <a:off x="0" y="4607138"/>
          <a:ext cx="6408738" cy="0"/>
        </a:xfrm>
        <a:prstGeom prst="line">
          <a:avLst/>
        </a:prstGeom>
        <a:solidFill>
          <a:schemeClr val="accent2">
            <a:hueOff val="-5936795"/>
            <a:satOff val="0"/>
            <a:lumOff val="-24118"/>
            <a:alphaOff val="0"/>
          </a:schemeClr>
        </a:solidFill>
        <a:ln w="12700" cap="flat" cmpd="sng" algn="ctr">
          <a:solidFill>
            <a:schemeClr val="accent2">
              <a:hueOff val="-5936795"/>
              <a:satOff val="0"/>
              <a:lumOff val="-2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C6057-234B-469D-8DE3-F83CB452C856}">
      <dsp:nvSpPr>
        <dsp:cNvPr id="0" name=""/>
        <dsp:cNvSpPr/>
      </dsp:nvSpPr>
      <dsp:spPr>
        <a:xfrm>
          <a:off x="0" y="4607138"/>
          <a:ext cx="6408738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AI-</a:t>
          </a:r>
          <a:r>
            <a:rPr lang="de-DE" sz="3200" kern="1200" dirty="0" err="1"/>
            <a:t>driven</a:t>
          </a:r>
          <a:r>
            <a:rPr lang="de-DE" sz="3200" kern="1200" dirty="0"/>
            <a:t> </a:t>
          </a:r>
          <a:r>
            <a:rPr lang="de-DE" sz="3200" kern="1200" dirty="0" err="1"/>
            <a:t>robots</a:t>
          </a:r>
          <a:r>
            <a:rPr lang="de-DE" sz="3200" kern="1200" dirty="0"/>
            <a:t> </a:t>
          </a:r>
          <a:r>
            <a:rPr lang="de-DE" sz="3200" kern="1200" dirty="0" err="1"/>
            <a:t>used</a:t>
          </a:r>
          <a:r>
            <a:rPr lang="de-DE" sz="3200" kern="1200" dirty="0"/>
            <a:t> </a:t>
          </a:r>
          <a:r>
            <a:rPr lang="de-DE" sz="3200" kern="1200" dirty="0" err="1"/>
            <a:t>to</a:t>
          </a:r>
          <a:r>
            <a:rPr lang="de-DE" sz="3200" kern="1200" dirty="0"/>
            <a:t> </a:t>
          </a:r>
          <a:r>
            <a:rPr lang="de-DE" sz="3200" kern="1200" dirty="0" err="1"/>
            <a:t>commit</a:t>
          </a:r>
          <a:r>
            <a:rPr lang="de-DE" sz="3200" kern="1200" dirty="0"/>
            <a:t> </a:t>
          </a:r>
          <a:r>
            <a:rPr lang="de-DE" sz="3200" kern="1200" dirty="0" err="1"/>
            <a:t>physical</a:t>
          </a:r>
          <a:r>
            <a:rPr lang="de-DE" sz="3200" kern="1200" dirty="0"/>
            <a:t> </a:t>
          </a:r>
          <a:r>
            <a:rPr lang="de-DE" sz="3200" kern="1200" dirty="0" err="1"/>
            <a:t>attacks</a:t>
          </a:r>
          <a:endParaRPr lang="en-US" sz="3200" kern="1200" dirty="0" err="1"/>
        </a:p>
      </dsp:txBody>
      <dsp:txXfrm>
        <a:off x="0" y="4607138"/>
        <a:ext cx="6408738" cy="115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8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78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3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7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2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2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1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2/9/2023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421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3OGonuSf5g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rjPEs2Bqo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@TwoMinutePapers" TargetMode="External"/><Relationship Id="rId13" Type="http://schemas.openxmlformats.org/officeDocument/2006/relationships/hyperlink" Target="https://www.economist.com/interactive/briefing/2022/06/11/huge-foundation-models-are-turbo-charging-ai-progress" TargetMode="External"/><Relationship Id="rId3" Type="http://schemas.openxmlformats.org/officeDocument/2006/relationships/hyperlink" Target="https://huggingface.co/blog/large-language-models" TargetMode="External"/><Relationship Id="rId7" Type="http://schemas.openxmlformats.org/officeDocument/2006/relationships/hyperlink" Target="https://muse-model.github.io/" TargetMode="External"/><Relationship Id="rId12" Type="http://schemas.openxmlformats.org/officeDocument/2006/relationships/hyperlink" Target="https://www.deepmind.com/blog/alphazero-shedding-new-light-on-chess-shogi-and-go" TargetMode="External"/><Relationship Id="rId17" Type="http://schemas.openxmlformats.org/officeDocument/2006/relationships/hyperlink" Target="https://app.resemble.ai/" TargetMode="External"/><Relationship Id="rId2" Type="http://schemas.openxmlformats.org/officeDocument/2006/relationships/hyperlink" Target="https://ourworldindata.org/grapher/artificial-intelligence-training-computation?time=earliest..latest" TargetMode="External"/><Relationship Id="rId16" Type="http://schemas.openxmlformats.org/officeDocument/2006/relationships/hyperlink" Target="https://google-research.github.io/seanet/musiclm/examp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djourney.com/" TargetMode="External"/><Relationship Id="rId11" Type="http://schemas.openxmlformats.org/officeDocument/2006/relationships/hyperlink" Target="https://chat.openai.com/chat" TargetMode="External"/><Relationship Id="rId5" Type="http://schemas.openxmlformats.org/officeDocument/2006/relationships/hyperlink" Target="https://daleonai.com/dalle-5-mins" TargetMode="External"/><Relationship Id="rId15" Type="http://schemas.openxmlformats.org/officeDocument/2006/relationships/hyperlink" Target="https://www.wikiwand.com/en/Facebook%E2%80%93Cambridge_Analytica_data_scandal" TargetMode="External"/><Relationship Id="rId10" Type="http://schemas.openxmlformats.org/officeDocument/2006/relationships/hyperlink" Target="https://dreamix-video-editing.github.io/" TargetMode="External"/><Relationship Id="rId4" Type="http://schemas.openxmlformats.org/officeDocument/2006/relationships/hyperlink" Target="https://www.researchgate.net/figure/Progress-of-image-generation-made-by-different-GAN-models-over-the-years_fig1_353838206" TargetMode="External"/><Relationship Id="rId9" Type="http://schemas.openxmlformats.org/officeDocument/2006/relationships/hyperlink" Target="https://imagen.research.google/video/" TargetMode="External"/><Relationship Id="rId14" Type="http://schemas.openxmlformats.org/officeDocument/2006/relationships/hyperlink" Target="https://www.economist.com/leaders/2022/06/09/artificial-intelligences-new-fronti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EUZLPMM0Oc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djS3fevwR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6C57DD-1D9D-4FF1-8502-FB8A53F1A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0575" y="540000"/>
            <a:ext cx="4500561" cy="4259814"/>
          </a:xfrm>
        </p:spPr>
        <p:txBody>
          <a:bodyPr>
            <a:normAutofit/>
          </a:bodyPr>
          <a:lstStyle/>
          <a:p>
            <a:r>
              <a:rPr lang="de-DE" sz="6800" dirty="0">
                <a:ea typeface="+mj-lt"/>
                <a:cs typeface="+mj-lt"/>
              </a:rPr>
              <a:t>Generating </a:t>
            </a:r>
            <a:r>
              <a:rPr lang="de-DE" sz="6800" dirty="0" err="1">
                <a:ea typeface="+mj-lt"/>
                <a:cs typeface="+mj-lt"/>
              </a:rPr>
              <a:t>the</a:t>
            </a:r>
            <a:r>
              <a:rPr lang="de-DE" sz="6800" dirty="0">
                <a:ea typeface="+mj-lt"/>
                <a:cs typeface="+mj-lt"/>
              </a:rPr>
              <a:t> Future: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1F905-C738-8F91-E91D-DDEC89030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0575" y="4988476"/>
            <a:ext cx="4500561" cy="13202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ea typeface="+mn-lt"/>
                <a:cs typeface="+mn-lt"/>
              </a:rPr>
              <a:t>AI and Media</a:t>
            </a:r>
            <a:endParaRPr lang="de-D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5C04B3D-23F9-CAFD-5AC9-C48EBA47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47" b="-3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2047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D98E61A-E482-4DCD-B615-A18B8685C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E4734C-B4F3-432A-402E-05D5569C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/>
              <a:t>Examples for text generation by GPT-3</a:t>
            </a:r>
          </a:p>
        </p:txBody>
      </p:sp>
      <p:pic>
        <p:nvPicPr>
          <p:cNvPr id="17" name="Grafik 17" descr="Ein Bild, das Text, Screenshot, Monitor, Bildschirm enthält.&#10;&#10;Beschreibung automatisch generiert.">
            <a:extLst>
              <a:ext uri="{FF2B5EF4-FFF2-40B4-BE49-F238E27FC236}">
                <a16:creationId xmlns:a16="http://schemas.microsoft.com/office/drawing/2014/main" id="{64C7967D-CDCC-F1FA-FFC5-511A8BD1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31" y="549274"/>
            <a:ext cx="3649052" cy="2791525"/>
          </a:xfrm>
          <a:prstGeom prst="rect">
            <a:avLst/>
          </a:prstGeom>
        </p:spPr>
      </p:pic>
      <p:pic>
        <p:nvPicPr>
          <p:cNvPr id="16" name="Grafik 16" descr="Ein Bild, das Text enthält.&#10;&#10;Beschreibung automatisch generiert.">
            <a:extLst>
              <a:ext uri="{FF2B5EF4-FFF2-40B4-BE49-F238E27FC236}">
                <a16:creationId xmlns:a16="http://schemas.microsoft.com/office/drawing/2014/main" id="{DA60EB79-8413-B9DF-3150-E153BE522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825814"/>
            <a:ext cx="6049715" cy="217789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507EFBB-16D0-6463-5CED-0EE5B0230D7F}"/>
              </a:ext>
            </a:extLst>
          </p:cNvPr>
          <p:cNvSpPr txBox="1"/>
          <p:nvPr/>
        </p:nvSpPr>
        <p:spPr>
          <a:xfrm>
            <a:off x="7085170" y="3847666"/>
            <a:ext cx="4537073" cy="21713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77500" lnSpcReduction="20000"/>
          </a:bodyPr>
          <a:lstStyle/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Multi language</a:t>
            </a:r>
            <a:endParaRPr lang="de-DE" dirty="0"/>
          </a:p>
          <a:p>
            <a:pPr marL="742950" lvl="1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Even code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Understands jokes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Can hold conversations</a:t>
            </a:r>
          </a:p>
          <a:p>
            <a:pPr marL="742950" lvl="1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Remembers what has been said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Makes things up (</a:t>
            </a:r>
            <a:r>
              <a:rPr lang="en-US" spc="50" dirty="0">
                <a:ea typeface="+mn-lt"/>
                <a:cs typeface="+mn-lt"/>
              </a:rPr>
              <a:t>hallucinating</a:t>
            </a:r>
            <a:r>
              <a:rPr lang="en-US" spc="50" dirty="0"/>
              <a:t>)</a:t>
            </a:r>
          </a:p>
          <a:p>
            <a:pPr marL="742950" lvl="1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No reliable information yet</a:t>
            </a:r>
          </a:p>
        </p:txBody>
      </p:sp>
    </p:spTree>
    <p:extLst>
      <p:ext uri="{BB962C8B-B14F-4D97-AF65-F5344CB8AC3E}">
        <p14:creationId xmlns:p14="http://schemas.microsoft.com/office/powerpoint/2010/main" val="126444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85D7A9-28D0-0634-3362-B60B47FE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0"/>
            <a:ext cx="4500561" cy="19535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Games by AlphaZero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EB2464-308E-F145-D8C9-32F7950BC3CE}"/>
              </a:ext>
            </a:extLst>
          </p:cNvPr>
          <p:cNvSpPr txBox="1"/>
          <p:nvPr/>
        </p:nvSpPr>
        <p:spPr>
          <a:xfrm>
            <a:off x="6655640" y="540000"/>
            <a:ext cx="4708408" cy="17918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Beats best computers/humans in several games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Other games like Dota 2 mastered by other ai's</a:t>
            </a:r>
          </a:p>
        </p:txBody>
      </p:sp>
      <p:pic>
        <p:nvPicPr>
          <p:cNvPr id="10" name="Grafik 10">
            <a:extLst>
              <a:ext uri="{FF2B5EF4-FFF2-40B4-BE49-F238E27FC236}">
                <a16:creationId xmlns:a16="http://schemas.microsoft.com/office/drawing/2014/main" id="{50988B5C-8F86-7203-A708-CC8F6F503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2901752"/>
            <a:ext cx="5460568" cy="3385552"/>
          </a:xfrm>
          <a:prstGeom prst="rect">
            <a:avLst/>
          </a:prstGeom>
        </p:spPr>
      </p:pic>
      <p:pic>
        <p:nvPicPr>
          <p:cNvPr id="12" name="Grafik 12" descr="Ein Bild, das Karte enthält.&#10;&#10;Beschreibung automatisch generiert.">
            <a:extLst>
              <a:ext uri="{FF2B5EF4-FFF2-40B4-BE49-F238E27FC236}">
                <a16:creationId xmlns:a16="http://schemas.microsoft.com/office/drawing/2014/main" id="{4901CB1B-FD04-6C66-82AC-F106ED412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6" t="7947" r="-51"/>
          <a:stretch/>
        </p:blipFill>
        <p:spPr>
          <a:xfrm>
            <a:off x="6375790" y="3394666"/>
            <a:ext cx="5268089" cy="26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9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C14ADA-A70B-D6FD-9F1B-F9897974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75" y="549276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/>
              <a:t>MusicLM</a:t>
            </a:r>
          </a:p>
        </p:txBody>
      </p:sp>
      <p:pic>
        <p:nvPicPr>
          <p:cNvPr id="4" name="Onlinemedien 3" title="MusicLM">
            <a:hlinkClick r:id="" action="ppaction://media"/>
            <a:extLst>
              <a:ext uri="{FF2B5EF4-FFF2-40B4-BE49-F238E27FC236}">
                <a16:creationId xmlns:a16="http://schemas.microsoft.com/office/drawing/2014/main" id="{6792C0F8-BA5E-9561-07BF-78F9D54004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1155720"/>
            <a:ext cx="6049714" cy="4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9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9148B87-D756-879C-1BC5-C46390FD8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75" y="549276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/>
              <a:t>Resemble AI</a:t>
            </a:r>
          </a:p>
        </p:txBody>
      </p:sp>
      <p:pic>
        <p:nvPicPr>
          <p:cNvPr id="4" name="Onlinemedien 3" title="Resemble AI">
            <a:hlinkClick r:id="" action="ppaction://media"/>
            <a:extLst>
              <a:ext uri="{FF2B5EF4-FFF2-40B4-BE49-F238E27FC236}">
                <a16:creationId xmlns:a16="http://schemas.microsoft.com/office/drawing/2014/main" id="{5892CC60-890D-0F0F-9E3A-D6DE887A43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1155720"/>
            <a:ext cx="6049714" cy="4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7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8">
            <a:extLst>
              <a:ext uri="{FF2B5EF4-FFF2-40B4-BE49-F238E27FC236}">
                <a16:creationId xmlns:a16="http://schemas.microsoft.com/office/drawing/2014/main" id="{DD98E61A-E482-4DCD-B615-A18B8685C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0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A4DEA-C6F6-860E-1C1A-4E15EBE8F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anchor="t">
            <a:normAutofit/>
          </a:bodyPr>
          <a:lstStyle/>
          <a:p>
            <a:r>
              <a:rPr lang="de-DE" sz="5100"/>
              <a:t>Text generation in mass media</a:t>
            </a:r>
          </a:p>
        </p:txBody>
      </p:sp>
      <p:pic>
        <p:nvPicPr>
          <p:cNvPr id="5" name="Grafik 5" descr="Ein Bild, das Text, Buch enthält.&#10;&#10;Beschreibung automatisch generiert.">
            <a:extLst>
              <a:ext uri="{FF2B5EF4-FFF2-40B4-BE49-F238E27FC236}">
                <a16:creationId xmlns:a16="http://schemas.microsoft.com/office/drawing/2014/main" id="{82D6785A-E48B-666C-7CB6-7184CE38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78" y="549274"/>
            <a:ext cx="2121558" cy="2791525"/>
          </a:xfrm>
          <a:prstGeom prst="rect">
            <a:avLst/>
          </a:prstGeom>
        </p:spPr>
      </p:pic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D216AF55-54CE-5B58-2AE4-6034E49FA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992181"/>
            <a:ext cx="6049715" cy="184516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09D80D-B385-DAD5-1848-C05F14EA6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de-DE" sz="1700"/>
              <a:t>Generate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700" err="1"/>
              <a:t>Starting</a:t>
            </a:r>
            <a:r>
              <a:rPr lang="de-DE" sz="1700"/>
              <a:t> </a:t>
            </a:r>
            <a:r>
              <a:rPr lang="de-DE" sz="1700" err="1"/>
              <a:t>points</a:t>
            </a:r>
            <a:endParaRPr lang="de-DE" sz="1700"/>
          </a:p>
          <a:p>
            <a:pPr marL="719455" lvl="1" indent="-269875">
              <a:lnSpc>
                <a:spcPct val="115000"/>
              </a:lnSpc>
            </a:pPr>
            <a:r>
              <a:rPr lang="de-DE" sz="1700" err="1"/>
              <a:t>Ideas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700"/>
              <a:t>Whole </a:t>
            </a:r>
            <a:r>
              <a:rPr lang="de-DE" sz="1700" err="1"/>
              <a:t>paragraphs</a:t>
            </a:r>
            <a:endParaRPr lang="de-DE" sz="1700"/>
          </a:p>
          <a:p>
            <a:pPr marL="719455" lvl="1" indent="-269875">
              <a:lnSpc>
                <a:spcPct val="115000"/>
              </a:lnSpc>
            </a:pPr>
            <a:r>
              <a:rPr lang="de-DE" sz="1700"/>
              <a:t>Quick </a:t>
            </a:r>
            <a:r>
              <a:rPr lang="de-DE" sz="1700" err="1"/>
              <a:t>sketch</a:t>
            </a:r>
            <a:r>
              <a:rPr lang="de-DE" sz="1700"/>
              <a:t> </a:t>
            </a:r>
            <a:r>
              <a:rPr lang="de-DE" sz="1700" err="1"/>
              <a:t>of</a:t>
            </a:r>
            <a:r>
              <a:rPr lang="de-DE" sz="1700"/>
              <a:t> final </a:t>
            </a:r>
            <a:r>
              <a:rPr lang="de-DE" sz="1700" err="1"/>
              <a:t>product</a:t>
            </a:r>
          </a:p>
          <a:p>
            <a:pPr marL="269875" indent="-269875">
              <a:lnSpc>
                <a:spcPct val="115000"/>
              </a:lnSpc>
            </a:pPr>
            <a:r>
              <a:rPr lang="de-DE" sz="1700" err="1"/>
              <a:t>Predetermined</a:t>
            </a:r>
            <a:r>
              <a:rPr lang="de-DE" sz="1700"/>
              <a:t> </a:t>
            </a:r>
            <a:r>
              <a:rPr lang="de-DE" sz="1700" err="1"/>
              <a:t>to</a:t>
            </a:r>
            <a:r>
              <a:rPr lang="de-DE" sz="1700"/>
              <a:t> </a:t>
            </a:r>
            <a:r>
              <a:rPr lang="de-DE" sz="1700" err="1"/>
              <a:t>replace</a:t>
            </a:r>
            <a:r>
              <a:rPr lang="de-DE" sz="1700"/>
              <a:t> </a:t>
            </a:r>
            <a:r>
              <a:rPr lang="de-DE" sz="1700" err="1"/>
              <a:t>every</a:t>
            </a:r>
            <a:r>
              <a:rPr lang="de-DE" sz="1700"/>
              <a:t> </a:t>
            </a:r>
            <a:r>
              <a:rPr lang="de-DE" sz="1700" err="1"/>
              <a:t>writing</a:t>
            </a:r>
            <a:r>
              <a:rPr lang="de-DE" sz="1700"/>
              <a:t> </a:t>
            </a:r>
            <a:r>
              <a:rPr lang="de-DE" sz="1700" err="1"/>
              <a:t>job</a:t>
            </a:r>
            <a:endParaRPr lang="de-DE" sz="1700"/>
          </a:p>
          <a:p>
            <a:pPr marL="269875" indent="-269875">
              <a:lnSpc>
                <a:spcPct val="115000"/>
              </a:lnSpc>
            </a:pPr>
            <a:r>
              <a:rPr lang="de-DE" sz="1700"/>
              <a:t>Journalist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700" err="1"/>
              <a:t>Only</a:t>
            </a:r>
            <a:r>
              <a:rPr lang="de-DE" sz="1700"/>
              <a:t> </a:t>
            </a:r>
            <a:r>
              <a:rPr lang="de-DE" sz="1700" err="1">
                <a:ea typeface="+mn-lt"/>
                <a:cs typeface="+mn-lt"/>
              </a:rPr>
              <a:t>searching</a:t>
            </a:r>
            <a:r>
              <a:rPr lang="de-DE" sz="1700">
                <a:ea typeface="+mn-lt"/>
                <a:cs typeface="+mn-lt"/>
              </a:rPr>
              <a:t> out </a:t>
            </a:r>
            <a:r>
              <a:rPr lang="de-DE" sz="1700" err="1"/>
              <a:t>information</a:t>
            </a:r>
          </a:p>
          <a:p>
            <a:pPr marL="719455" lvl="1" indent="-269875">
              <a:lnSpc>
                <a:spcPct val="115000"/>
              </a:lnSpc>
            </a:pPr>
            <a:endParaRPr lang="de-DE" sz="1700"/>
          </a:p>
          <a:p>
            <a:pPr marL="719455" lvl="1" indent="-269875">
              <a:lnSpc>
                <a:spcPct val="115000"/>
              </a:lnSpc>
            </a:pPr>
            <a:endParaRPr lang="de-DE" sz="1700"/>
          </a:p>
        </p:txBody>
      </p:sp>
    </p:spTree>
    <p:extLst>
      <p:ext uri="{BB962C8B-B14F-4D97-AF65-F5344CB8AC3E}">
        <p14:creationId xmlns:p14="http://schemas.microsoft.com/office/powerpoint/2010/main" val="339069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035E4E-A6A5-0516-BB7F-74144915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Image generation in mass media</a:t>
            </a:r>
          </a:p>
        </p:txBody>
      </p:sp>
      <p:pic>
        <p:nvPicPr>
          <p:cNvPr id="8" name="Picture 4" descr="Camera lens">
            <a:extLst>
              <a:ext uri="{FF2B5EF4-FFF2-40B4-BE49-F238E27FC236}">
                <a16:creationId xmlns:a16="http://schemas.microsoft.com/office/drawing/2014/main" id="{D56EE757-B28B-F81E-3780-31DDE9479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8" r="30495" b="-1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12AF6BD9-F811-A251-BEB0-69CD9017BA10}"/>
              </a:ext>
            </a:extLst>
          </p:cNvPr>
          <p:cNvSpPr txBox="1"/>
          <p:nvPr/>
        </p:nvSpPr>
        <p:spPr>
          <a:xfrm>
            <a:off x="7104063" y="2947121"/>
            <a:ext cx="4537073" cy="33616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Quick</a:t>
            </a:r>
            <a:endParaRPr lang="de-DE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Easy</a:t>
            </a:r>
            <a:endParaRPr lang="en-US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Affordable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Will make artists obsolete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Film industry with ai movies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Future Netflix</a:t>
            </a:r>
          </a:p>
          <a:p>
            <a:pPr marL="742950" lvl="1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Generating movies suiting your needs in </a:t>
            </a:r>
            <a:r>
              <a:rPr lang="en-US" spc="50" dirty="0" err="1"/>
              <a:t>realtime</a:t>
            </a:r>
            <a:endParaRPr lang="en-US" spc="50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Deepfakes of dead actors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50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50"/>
          </a:p>
          <a:p>
            <a:pPr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406761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D9C404-2895-6B7B-D3C2-A9D896A5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>
                <a:solidFill>
                  <a:srgbClr val="FFFFFF"/>
                </a:solidFill>
              </a:rPr>
              <a:t>Malicious use cases</a:t>
            </a:r>
          </a:p>
        </p:txBody>
      </p:sp>
      <p:graphicFrame>
        <p:nvGraphicFramePr>
          <p:cNvPr id="16" name="Inhaltsplatzhalter 2">
            <a:extLst>
              <a:ext uri="{FF2B5EF4-FFF2-40B4-BE49-F238E27FC236}">
                <a16:creationId xmlns:a16="http://schemas.microsoft.com/office/drawing/2014/main" id="{D634515F-1CAB-A083-9153-5F3CCBD680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21144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34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147373-3025-FD7E-AD7E-9512AB51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b">
            <a:normAutofit/>
          </a:bodyPr>
          <a:lstStyle/>
          <a:p>
            <a:r>
              <a:rPr lang="de-DE" dirty="0">
                <a:ea typeface="+mj-lt"/>
                <a:cs typeface="+mj-lt"/>
              </a:rPr>
              <a:t>Danger in </a:t>
            </a:r>
            <a:r>
              <a:rPr lang="de-DE" dirty="0" err="1">
                <a:ea typeface="+mj-lt"/>
                <a:cs typeface="+mj-lt"/>
              </a:rPr>
              <a:t>designing</a:t>
            </a:r>
            <a:r>
              <a:rPr lang="de-DE" dirty="0">
                <a:ea typeface="+mj-lt"/>
                <a:cs typeface="+mj-lt"/>
              </a:rPr>
              <a:t> AI</a:t>
            </a:r>
            <a:endParaRPr lang="de-DE" dirty="0"/>
          </a:p>
        </p:txBody>
      </p:sp>
      <p:pic>
        <p:nvPicPr>
          <p:cNvPr id="7" name="Picture 6" descr="CPU with binary numbers and blueprint">
            <a:extLst>
              <a:ext uri="{FF2B5EF4-FFF2-40B4-BE49-F238E27FC236}">
                <a16:creationId xmlns:a16="http://schemas.microsoft.com/office/drawing/2014/main" id="{E3189F4E-066C-8AC7-833D-2C5D0F07C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3" r="20607" b="-2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74BDCFD-A914-FA7A-B90C-E5884885A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anchor="t">
            <a:normAutofit/>
          </a:bodyPr>
          <a:lstStyle/>
          <a:p>
            <a:pPr marL="269875" indent="-269875"/>
            <a:r>
              <a:rPr lang="de-DE" dirty="0">
                <a:ea typeface="+mn-lt"/>
                <a:cs typeface="+mn-lt"/>
              </a:rPr>
              <a:t>Content </a:t>
            </a:r>
            <a:r>
              <a:rPr lang="de-DE" dirty="0" err="1">
                <a:ea typeface="+mn-lt"/>
                <a:cs typeface="+mn-lt"/>
              </a:rPr>
              <a:t>policy</a:t>
            </a:r>
            <a:endParaRPr lang="en-US" dirty="0" err="1">
              <a:ea typeface="+mn-lt"/>
              <a:cs typeface="+mn-lt"/>
            </a:endParaRPr>
          </a:p>
          <a:p>
            <a:pPr marL="719455" lvl="1" indent="-269875"/>
            <a:r>
              <a:rPr lang="de-DE" dirty="0" err="1">
                <a:ea typeface="+mn-lt"/>
                <a:cs typeface="+mn-lt"/>
              </a:rPr>
              <a:t>Censorship</a:t>
            </a:r>
            <a:r>
              <a:rPr lang="de-DE" dirty="0">
                <a:ea typeface="+mn-lt"/>
                <a:cs typeface="+mn-lt"/>
              </a:rPr>
              <a:t>?</a:t>
            </a:r>
          </a:p>
          <a:p>
            <a:pPr marL="269875" indent="-269875"/>
            <a:r>
              <a:rPr lang="de-DE" dirty="0" err="1">
                <a:ea typeface="+mn-lt"/>
                <a:cs typeface="+mn-lt"/>
              </a:rPr>
              <a:t>Politically</a:t>
            </a:r>
            <a:r>
              <a:rPr lang="de-DE" dirty="0">
                <a:ea typeface="+mn-lt"/>
                <a:cs typeface="+mn-lt"/>
              </a:rPr>
              <a:t> neutral?</a:t>
            </a:r>
          </a:p>
          <a:p>
            <a:pPr marL="269875" indent="-269875"/>
            <a:r>
              <a:rPr lang="de-DE" dirty="0"/>
              <a:t>Alignment </a:t>
            </a:r>
            <a:r>
              <a:rPr lang="de-DE" dirty="0" err="1"/>
              <a:t>problem</a:t>
            </a:r>
            <a:endParaRPr lang="de-DE"/>
          </a:p>
          <a:p>
            <a:pPr marL="269875" indent="-269875"/>
            <a:r>
              <a:rPr lang="de-DE" dirty="0"/>
              <a:t>Technological </a:t>
            </a:r>
            <a:r>
              <a:rPr lang="de-DE" dirty="0" err="1"/>
              <a:t>singularity</a:t>
            </a:r>
          </a:p>
        </p:txBody>
      </p:sp>
    </p:spTree>
    <p:extLst>
      <p:ext uri="{BB962C8B-B14F-4D97-AF65-F5344CB8AC3E}">
        <p14:creationId xmlns:p14="http://schemas.microsoft.com/office/powerpoint/2010/main" val="369761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47">
            <a:extLst>
              <a:ext uri="{FF2B5EF4-FFF2-40B4-BE49-F238E27FC236}">
                <a16:creationId xmlns:a16="http://schemas.microsoft.com/office/drawing/2014/main" id="{CB23A0F1-5DCC-42D6-BE82-CDB1501C9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49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59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54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195780-F48D-88DE-3052-D8A89A1A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Double standard</a:t>
            </a:r>
          </a:p>
        </p:txBody>
      </p:sp>
      <p:pic>
        <p:nvPicPr>
          <p:cNvPr id="7" name="Grafik 7" descr="Ein Bild, das Text enthält.&#10;&#10;Beschreibung automatisch generiert.">
            <a:extLst>
              <a:ext uri="{FF2B5EF4-FFF2-40B4-BE49-F238E27FC236}">
                <a16:creationId xmlns:a16="http://schemas.microsoft.com/office/drawing/2014/main" id="{CC7EA074-5909-2B81-F095-7DA8E4E04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557682"/>
            <a:ext cx="2931257" cy="776783"/>
          </a:xfrm>
          <a:prstGeom prst="rect">
            <a:avLst/>
          </a:prstGeom>
        </p:spPr>
      </p:pic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:a16="http://schemas.microsoft.com/office/drawing/2014/main" id="{E854C623-9AE4-7B2F-12A2-5366DBE66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057" y="781076"/>
            <a:ext cx="2921625" cy="2329995"/>
          </a:xfrm>
          <a:prstGeom prst="rect">
            <a:avLst/>
          </a:prstGeom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16FCA215-86B3-D11D-F254-05B783DB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4628074"/>
            <a:ext cx="2931257" cy="586251"/>
          </a:xfrm>
          <a:prstGeom prst="rect">
            <a:avLst/>
          </a:prstGeom>
        </p:spPr>
      </p:pic>
      <p:pic>
        <p:nvPicPr>
          <p:cNvPr id="10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FD8AE3EF-3018-006D-10AE-601873672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057" y="4431828"/>
            <a:ext cx="2921625" cy="978744"/>
          </a:xfrm>
          <a:prstGeom prst="rect">
            <a:avLst/>
          </a:prstGeom>
        </p:spPr>
      </p:pic>
      <p:sp>
        <p:nvSpPr>
          <p:cNvPr id="72" name="Content Placeholder 44">
            <a:extLst>
              <a:ext uri="{FF2B5EF4-FFF2-40B4-BE49-F238E27FC236}">
                <a16:creationId xmlns:a16="http://schemas.microsoft.com/office/drawing/2014/main" id="{4206D319-FB3B-01AD-D72C-8BC08CC45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anchor="t">
            <a:normAutofit/>
          </a:bodyPr>
          <a:lstStyle/>
          <a:p>
            <a:pPr marL="269875" indent="-269875"/>
            <a:r>
              <a:rPr lang="en-US" dirty="0"/>
              <a:t>Results to prompts vary</a:t>
            </a:r>
          </a:p>
          <a:p>
            <a:pPr marL="269875" indent="-269875"/>
            <a:r>
              <a:rPr lang="en-US" dirty="0"/>
              <a:t>Often times it is possible to get desired result with tricks</a:t>
            </a:r>
          </a:p>
          <a:p>
            <a:pPr marL="269875" indent="-2698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31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87A62DB-71D7-497D-BE1C-933ECB51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DAC2767-A7E3-4697-90F6-443A58314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B23E396-A746-411A-8709-32ABC4DDE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135C986-CB82-4211-A910-D232B9BC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7F2C8F-CC11-4A18-AA7E-AE8C022CD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49D3D3-DA64-F630-895C-6F1EC087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/>
              <a:t>Facebook–Cambridge Analytica data scandal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E5B56D7-C8FF-0461-B0A9-13292AFA94D5}"/>
              </a:ext>
            </a:extLst>
          </p:cNvPr>
          <p:cNvSpPr txBox="1"/>
          <p:nvPr/>
        </p:nvSpPr>
        <p:spPr>
          <a:xfrm>
            <a:off x="550863" y="2947121"/>
            <a:ext cx="4500562" cy="33616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Data misused</a:t>
            </a:r>
            <a:endParaRPr lang="en-US" spc="50"/>
          </a:p>
          <a:p>
            <a:pPr marL="742950" lvl="1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87 million Facebook users</a:t>
            </a:r>
            <a:endParaRPr lang="en-US" spc="50"/>
          </a:p>
          <a:p>
            <a:pPr marL="742950" lvl="1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without their knowledge</a:t>
            </a:r>
            <a:endParaRPr lang="en-US" spc="50"/>
          </a:p>
          <a:p>
            <a:pPr marL="285750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used to influence </a:t>
            </a:r>
            <a:endParaRPr lang="en-US" spc="50"/>
          </a:p>
          <a:p>
            <a:pPr marL="742950" lvl="1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2016 US Presidential Election</a:t>
            </a:r>
            <a:endParaRPr lang="en-US" spc="50"/>
          </a:p>
          <a:p>
            <a:pPr marL="742950" lvl="1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Brexit referendum</a:t>
            </a:r>
            <a:endParaRPr lang="en-US" spc="50"/>
          </a:p>
          <a:p>
            <a:pPr marL="285750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Media use -&gt; data generation </a:t>
            </a:r>
            <a:endParaRPr lang="en-US" spc="50"/>
          </a:p>
          <a:p>
            <a:pPr marL="15875">
              <a:lnSpc>
                <a:spcPct val="114999"/>
              </a:lnSpc>
              <a:spcAft>
                <a:spcPts val="600"/>
              </a:spcAft>
            </a:pPr>
            <a:r>
              <a:rPr lang="en-US" spc="50" dirty="0"/>
              <a:t>    -&gt; data exploitation by ai?</a:t>
            </a:r>
          </a:p>
          <a:p>
            <a:pPr marL="285750" indent="-269875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50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B86669E2-17AB-6E7F-5071-9478A7C59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5000" y="1690682"/>
            <a:ext cx="3600000" cy="34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5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64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76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5F43B1-0B9D-D24E-D8B2-DEBC663C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Content</a:t>
            </a:r>
          </a:p>
        </p:txBody>
      </p:sp>
      <p:pic>
        <p:nvPicPr>
          <p:cNvPr id="89" name="Picture 60" descr="Person writing on a notepad">
            <a:extLst>
              <a:ext uri="{FF2B5EF4-FFF2-40B4-BE49-F238E27FC236}">
                <a16:creationId xmlns:a16="http://schemas.microsoft.com/office/drawing/2014/main" id="{6FB90F41-358F-DBEC-50CD-12A4591A5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3" r="9859" b="-7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9A7FAC8-83B7-BF52-DAF7-841E6D753848}"/>
              </a:ext>
            </a:extLst>
          </p:cNvPr>
          <p:cNvSpPr txBox="1"/>
          <p:nvPr/>
        </p:nvSpPr>
        <p:spPr>
          <a:xfrm>
            <a:off x="7104063" y="2947121"/>
            <a:ext cx="4537073" cy="336160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>
                <a:ea typeface="+mn-lt"/>
                <a:cs typeface="+mn-lt"/>
              </a:rPr>
              <a:t>Introduction</a:t>
            </a:r>
            <a:endParaRPr lang="en-US" spc="50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Improvement</a:t>
            </a:r>
            <a:endParaRPr lang="en-US" dirty="0"/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Scope of application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Use for mass media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Dangers of AI</a:t>
            </a:r>
          </a:p>
          <a:p>
            <a:pPr marL="285750"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pc="50" dirty="0"/>
              <a:t>Conclusion</a:t>
            </a:r>
          </a:p>
          <a:p>
            <a:pPr indent="-269875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407670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5C4F17-3ABE-0FC1-DF1C-3439F9FB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b">
            <a:normAutofit/>
          </a:bodyPr>
          <a:lstStyle/>
          <a:p>
            <a:r>
              <a:rPr lang="de-DE"/>
              <a:t>Conclusion</a:t>
            </a:r>
          </a:p>
        </p:txBody>
      </p:sp>
      <p:pic>
        <p:nvPicPr>
          <p:cNvPr id="5" name="Picture 4" descr="Digital financial graph">
            <a:extLst>
              <a:ext uri="{FF2B5EF4-FFF2-40B4-BE49-F238E27FC236}">
                <a16:creationId xmlns:a16="http://schemas.microsoft.com/office/drawing/2014/main" id="{AF4515AF-B093-9D8A-FF86-5687E2A69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3" r="18818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55EA96-DF64-4D09-63F0-D2C32059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de-DE" dirty="0">
                <a:ea typeface="+mn-lt"/>
                <a:cs typeface="+mn-lt"/>
              </a:rPr>
              <a:t>AI </a:t>
            </a:r>
            <a:r>
              <a:rPr lang="de-DE" dirty="0" err="1">
                <a:ea typeface="+mn-lt"/>
                <a:cs typeface="+mn-lt"/>
              </a:rPr>
              <a:t>generated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media</a:t>
            </a:r>
            <a:r>
              <a:rPr lang="de-DE" dirty="0">
                <a:ea typeface="+mn-lt"/>
                <a:cs typeface="+mn-lt"/>
              </a:rPr>
              <a:t> will </a:t>
            </a:r>
            <a:r>
              <a:rPr lang="de-DE" dirty="0" err="1">
                <a:ea typeface="+mn-lt"/>
                <a:cs typeface="+mn-lt"/>
              </a:rPr>
              <a:t>exceed</a:t>
            </a:r>
            <a:r>
              <a:rPr lang="de-DE" dirty="0">
                <a:ea typeface="+mn-lt"/>
                <a:cs typeface="+mn-lt"/>
              </a:rPr>
              <a:t> human </a:t>
            </a:r>
            <a:r>
              <a:rPr lang="de-DE" dirty="0" err="1">
                <a:ea typeface="+mn-lt"/>
                <a:cs typeface="+mn-lt"/>
              </a:rPr>
              <a:t>generated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media</a:t>
            </a:r>
            <a:endParaRPr lang="de-DE" dirty="0">
              <a:ea typeface="+mn-lt"/>
              <a:cs typeface="+mn-lt"/>
            </a:endParaRPr>
          </a:p>
          <a:p>
            <a:pPr marL="269875" indent="-269875"/>
            <a:r>
              <a:rPr lang="de-DE" dirty="0" err="1">
                <a:ea typeface="+mn-lt"/>
                <a:cs typeface="+mn-lt"/>
              </a:rPr>
              <a:t>Whoever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controls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the</a:t>
            </a:r>
            <a:r>
              <a:rPr lang="de-DE" dirty="0">
                <a:ea typeface="+mn-lt"/>
                <a:cs typeface="+mn-lt"/>
              </a:rPr>
              <a:t> AI </a:t>
            </a:r>
            <a:r>
              <a:rPr lang="de-DE" dirty="0" err="1">
                <a:ea typeface="+mn-lt"/>
                <a:cs typeface="+mn-lt"/>
              </a:rPr>
              <a:t>controls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what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is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seen</a:t>
            </a:r>
            <a:endParaRPr lang="de-DE" dirty="0">
              <a:ea typeface="+mn-lt"/>
              <a:cs typeface="+mn-lt"/>
            </a:endParaRPr>
          </a:p>
          <a:p>
            <a:pPr marL="269875" indent="-269875"/>
            <a:r>
              <a:rPr lang="de-DE" dirty="0">
                <a:ea typeface="+mn-lt"/>
                <a:cs typeface="+mn-lt"/>
              </a:rPr>
              <a:t>"</a:t>
            </a:r>
            <a:r>
              <a:rPr lang="de-DE" dirty="0" err="1">
                <a:ea typeface="+mn-lt"/>
                <a:cs typeface="+mn-lt"/>
              </a:rPr>
              <a:t>What</a:t>
            </a:r>
            <a:r>
              <a:rPr lang="de-DE" dirty="0">
                <a:ea typeface="+mn-lt"/>
                <a:cs typeface="+mn-lt"/>
              </a:rPr>
              <a:t> a time </a:t>
            </a:r>
            <a:r>
              <a:rPr lang="de-DE" dirty="0" err="1">
                <a:ea typeface="+mn-lt"/>
                <a:cs typeface="+mn-lt"/>
              </a:rPr>
              <a:t>to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alive</a:t>
            </a:r>
            <a:r>
              <a:rPr lang="de-DE" dirty="0">
                <a:ea typeface="+mn-lt"/>
                <a:cs typeface="+mn-lt"/>
              </a:rPr>
              <a:t>!"</a:t>
            </a:r>
          </a:p>
          <a:p>
            <a:pPr marL="0" indent="0">
              <a:buNone/>
            </a:pPr>
            <a:r>
              <a:rPr lang="de-DE" dirty="0">
                <a:ea typeface="+mn-lt"/>
                <a:cs typeface="+mn-lt"/>
              </a:rPr>
              <a:t>     - Dr. Károly </a:t>
            </a:r>
            <a:r>
              <a:rPr lang="de-DE" dirty="0" err="1">
                <a:ea typeface="+mn-lt"/>
                <a:cs typeface="+mn-lt"/>
              </a:rPr>
              <a:t>Zsolnai-Fehér</a:t>
            </a:r>
            <a:endParaRPr lang="de-DE" dirty="0"/>
          </a:p>
          <a:p>
            <a:pPr marL="719455" lvl="1" indent="-269875"/>
            <a:endParaRPr lang="de-DE"/>
          </a:p>
          <a:p>
            <a:pPr marL="269875" indent="-269875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42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F007FBF4-4B89-4AE1-955F-071EF00F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B9882E-119A-40EB-84F9-597469A5D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BDEE55-09BD-4DA8-8701-E4CA98BAB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F00923E-9D72-4A0E-9F4B-9434FF5DF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F48387-6E8C-4241-AB6C-A5B60A714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D19383F-3752-462E-AC8F-6BE570F950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4D01CAA-04BC-4A82-A43A-4F5FB273F6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51CBD5-99DC-4E2E-841D-10446CB44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094599C-EEC6-41EB-B1C5-CC6875162E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F315DC4-0D9F-48E8-A2A1-AC40E6095C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F94D83-376D-415E-9249-407F4EEEB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8" name="Rectangle 21">
            <a:extLst>
              <a:ext uri="{FF2B5EF4-FFF2-40B4-BE49-F238E27FC236}">
                <a16:creationId xmlns:a16="http://schemas.microsoft.com/office/drawing/2014/main" id="{360A8458-D6B6-45BF-912C-2B2EBCBF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0">
                <a:schemeClr val="bg2">
                  <a:alpha val="40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48280B-FF05-F478-14A6-CDFDA510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89620"/>
            <a:ext cx="4500561" cy="6189815"/>
          </a:xfrm>
        </p:spPr>
        <p:txBody>
          <a:bodyPr anchor="t">
            <a:normAutofit/>
          </a:bodyPr>
          <a:lstStyle/>
          <a:p>
            <a:r>
              <a:rPr lang="de-DE" dirty="0"/>
              <a:t>Sources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DB8806CE-E1FE-CE0C-9B3E-BA394AA2D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469554"/>
            <a:ext cx="6408738" cy="6252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2"/>
              </a:rPr>
              <a:t>https://ourworldindata.org/grapher/artificial-intelligence-training-computation?time=earliest..latest</a:t>
            </a:r>
            <a:endParaRPr lang="de-DE" sz="1000" dirty="0"/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3"/>
              </a:rPr>
              <a:t>https://huggingface.co/blog/large-language-models</a:t>
            </a: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4"/>
              </a:rPr>
              <a:t>https://www.researchgate.net/figure/Progress-of-image-generation-made-by-different-GAN-models-over-the-years_fig1_353838206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5"/>
              </a:rPr>
              <a:t>https://daleonai.com/dalle-5-mins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6"/>
              </a:rPr>
              <a:t>https://midjourney.com/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7"/>
              </a:rPr>
              <a:t>https://muse-model.github.io/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8"/>
              </a:rPr>
              <a:t>https://www.youtube.com/@TwoMinutePapers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9"/>
              </a:rPr>
              <a:t>https://imagen.research.google/video/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0"/>
              </a:rPr>
              <a:t>https://dreamix-video-editing.github.io/</a:t>
            </a: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1"/>
              </a:rPr>
              <a:t>https://chat.openai.com/chat</a:t>
            </a: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2"/>
              </a:rPr>
              <a:t>https://www.deepmind.com/blog/alphazero-shedding-new-light-on-chess-shogi-and-go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3"/>
              </a:rPr>
              <a:t>https://</a:t>
            </a:r>
            <a:r>
              <a:rPr lang="de-DE" sz="1000" dirty="0">
                <a:ea typeface="+mn-lt"/>
                <a:cs typeface="+mn-lt"/>
                <a:hlinkClick r:id="rId13"/>
              </a:rPr>
              <a:t>www.economist.com/interactive/briefing/2022/06/11/huge-foundation-models-are-turbo-charging-ai-progress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4"/>
              </a:rPr>
              <a:t>https://www.economist.com/leaders/2022/06/09/artificial-intelligences-new-frontier</a:t>
            </a:r>
          </a:p>
          <a:p>
            <a:pPr marL="269875" indent="-269875">
              <a:lnSpc>
                <a:spcPct val="115000"/>
              </a:lnSpc>
            </a:pPr>
            <a:r>
              <a:rPr lang="de-DE" sz="1000" dirty="0">
                <a:ea typeface="+mn-lt"/>
                <a:cs typeface="+mn-lt"/>
                <a:hlinkClick r:id="rId15"/>
              </a:rPr>
              <a:t>https://www.wikiwand.com/en/Facebook%E2%80%93Cambridge_Analytica_data_scandal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4999"/>
              </a:lnSpc>
            </a:pPr>
            <a:r>
              <a:rPr lang="de-DE" sz="1000" dirty="0">
                <a:ea typeface="+mn-lt"/>
                <a:cs typeface="+mn-lt"/>
                <a:hlinkClick r:id="rId16"/>
              </a:rPr>
              <a:t>https://google-research.github.io/seanet/musiclm/examples/</a:t>
            </a: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4999"/>
              </a:lnSpc>
            </a:pPr>
            <a:r>
              <a:rPr lang="de-DE" sz="1000" dirty="0">
                <a:ea typeface="+mn-lt"/>
                <a:cs typeface="+mn-lt"/>
                <a:hlinkClick r:id="rId17"/>
              </a:rPr>
              <a:t>https://app.resemble.ai/</a:t>
            </a:r>
          </a:p>
          <a:p>
            <a:pPr marL="269875" indent="-269875">
              <a:lnSpc>
                <a:spcPct val="114999"/>
              </a:lnSpc>
            </a:pP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4999"/>
              </a:lnSpc>
            </a:pP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4999"/>
              </a:lnSpc>
            </a:pPr>
            <a:endParaRPr lang="de-DE" sz="1000" dirty="0">
              <a:ea typeface="+mn-lt"/>
              <a:cs typeface="+mn-lt"/>
            </a:endParaRPr>
          </a:p>
          <a:p>
            <a:pPr marL="269875" indent="-269875">
              <a:lnSpc>
                <a:spcPct val="114999"/>
              </a:lnSpc>
            </a:pPr>
            <a:endParaRPr lang="de-DE" sz="1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61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A608AC-1299-5556-EFA0-99DD2206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b">
            <a:normAutofit/>
          </a:bodyPr>
          <a:lstStyle/>
          <a:p>
            <a:r>
              <a:rPr lang="de-DE"/>
              <a:t>Introduction</a:t>
            </a:r>
          </a:p>
        </p:txBody>
      </p:sp>
      <p:pic>
        <p:nvPicPr>
          <p:cNvPr id="5" name="Picture 4" descr="Robot operating a machine">
            <a:extLst>
              <a:ext uri="{FF2B5EF4-FFF2-40B4-BE49-F238E27FC236}">
                <a16:creationId xmlns:a16="http://schemas.microsoft.com/office/drawing/2014/main" id="{FA3C13AC-5035-F893-4F29-3D63F7C1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8" r="13629" b="1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D178A-95B9-CCD2-0F4F-56EB63BF9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de-DE" sz="1400" dirty="0">
                <a:ea typeface="+mn-lt"/>
                <a:cs typeface="+mn-lt"/>
              </a:rPr>
              <a:t>Media </a:t>
            </a:r>
            <a:r>
              <a:rPr lang="de-DE" sz="1400" dirty="0" err="1">
                <a:ea typeface="+mn-lt"/>
                <a:cs typeface="+mn-lt"/>
              </a:rPr>
              <a:t>generation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by</a:t>
            </a:r>
            <a:r>
              <a:rPr lang="de-DE" sz="1400" dirty="0">
                <a:ea typeface="+mn-lt"/>
                <a:cs typeface="+mn-lt"/>
              </a:rPr>
              <a:t> AI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emerging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field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of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research</a:t>
            </a:r>
            <a:r>
              <a:rPr lang="de-DE" sz="1400" dirty="0">
                <a:ea typeface="+mn-lt"/>
                <a:cs typeface="+mn-lt"/>
              </a:rPr>
              <a:t> 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focuses</a:t>
            </a:r>
            <a:r>
              <a:rPr lang="de-DE" sz="1400" dirty="0">
                <a:ea typeface="+mn-lt"/>
                <a:cs typeface="+mn-lt"/>
              </a:rPr>
              <a:t> on </a:t>
            </a:r>
            <a:r>
              <a:rPr lang="de-DE" sz="1400" dirty="0" err="1">
                <a:ea typeface="+mn-lt"/>
                <a:cs typeface="+mn-lt"/>
              </a:rPr>
              <a:t>creating</a:t>
            </a:r>
            <a:endParaRPr lang="de-DE" sz="1400" dirty="0">
              <a:ea typeface="+mn-lt"/>
              <a:cs typeface="+mn-lt"/>
            </a:endParaRPr>
          </a:p>
          <a:p>
            <a:pPr marL="1079500" lvl="2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images</a:t>
            </a:r>
            <a:r>
              <a:rPr lang="de-DE" sz="1400" dirty="0">
                <a:ea typeface="+mn-lt"/>
                <a:cs typeface="+mn-lt"/>
              </a:rPr>
              <a:t>, </a:t>
            </a:r>
            <a:r>
              <a:rPr lang="de-DE" sz="1400" dirty="0" err="1">
                <a:ea typeface="+mn-lt"/>
                <a:cs typeface="+mn-lt"/>
              </a:rPr>
              <a:t>videos</a:t>
            </a:r>
            <a:r>
              <a:rPr lang="de-DE" sz="1400" dirty="0">
                <a:ea typeface="+mn-lt"/>
                <a:cs typeface="+mn-lt"/>
              </a:rPr>
              <a:t> and </a:t>
            </a:r>
            <a:r>
              <a:rPr lang="de-DE" sz="1400" dirty="0" err="1">
                <a:ea typeface="+mn-lt"/>
                <a:cs typeface="+mn-lt"/>
              </a:rPr>
              <a:t>audio</a:t>
            </a:r>
            <a:endParaRPr lang="de-DE" sz="14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de-DE" sz="1400" dirty="0">
                <a:ea typeface="+mn-lt"/>
                <a:cs typeface="+mn-lt"/>
              </a:rPr>
              <a:t>The </a:t>
            </a:r>
            <a:r>
              <a:rPr lang="de-DE" sz="1400" dirty="0" err="1">
                <a:ea typeface="+mn-lt"/>
                <a:cs typeface="+mn-lt"/>
              </a:rPr>
              <a:t>goal</a:t>
            </a:r>
            <a:endParaRPr lang="de-DE" sz="1400" dirty="0">
              <a:ea typeface="+mn-lt"/>
              <a:cs typeface="+mn-lt"/>
            </a:endParaRPr>
          </a:p>
          <a:p>
            <a:pPr marL="719455" lvl="1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create</a:t>
            </a:r>
            <a:r>
              <a:rPr lang="de-DE" sz="1400" dirty="0">
                <a:ea typeface="+mn-lt"/>
                <a:cs typeface="+mn-lt"/>
              </a:rPr>
              <a:t> high-quality </a:t>
            </a:r>
            <a:r>
              <a:rPr lang="de-DE" sz="1400" dirty="0" err="1">
                <a:ea typeface="+mn-lt"/>
                <a:cs typeface="+mn-lt"/>
              </a:rPr>
              <a:t>media</a:t>
            </a:r>
            <a:endParaRPr lang="de-DE" sz="1400" dirty="0">
              <a:ea typeface="+mn-lt"/>
              <a:cs typeface="+mn-lt"/>
            </a:endParaRPr>
          </a:p>
          <a:p>
            <a:pPr marL="719455" lvl="1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better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than</a:t>
            </a:r>
            <a:r>
              <a:rPr lang="de-DE" sz="1400" dirty="0">
                <a:ea typeface="+mn-lt"/>
                <a:cs typeface="+mn-lt"/>
              </a:rPr>
              <a:t> human </a:t>
            </a:r>
            <a:r>
              <a:rPr lang="de-DE" sz="1400" dirty="0" err="1">
                <a:ea typeface="+mn-lt"/>
                <a:cs typeface="+mn-lt"/>
              </a:rPr>
              <a:t>generated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media</a:t>
            </a:r>
          </a:p>
          <a:p>
            <a:pPr marL="269875" indent="-269875">
              <a:lnSpc>
                <a:spcPct val="115000"/>
              </a:lnSpc>
            </a:pPr>
            <a:r>
              <a:rPr lang="de-DE" sz="1400" dirty="0">
                <a:ea typeface="+mn-lt"/>
                <a:cs typeface="+mn-lt"/>
              </a:rPr>
              <a:t>Potential</a:t>
            </a:r>
          </a:p>
          <a:p>
            <a:pPr marL="719455" lvl="1" indent="-269875">
              <a:lnSpc>
                <a:spcPct val="115000"/>
              </a:lnSpc>
            </a:pPr>
            <a:r>
              <a:rPr lang="de-DE" sz="1400" dirty="0" err="1">
                <a:ea typeface="+mn-lt"/>
                <a:cs typeface="+mn-lt"/>
              </a:rPr>
              <a:t>content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for</a:t>
            </a:r>
            <a:r>
              <a:rPr lang="de-DE" sz="1400" dirty="0">
                <a:ea typeface="+mn-lt"/>
                <a:cs typeface="+mn-lt"/>
              </a:rPr>
              <a:t> </a:t>
            </a:r>
            <a:r>
              <a:rPr lang="de-DE" sz="1400" dirty="0" err="1">
                <a:ea typeface="+mn-lt"/>
                <a:cs typeface="+mn-lt"/>
              </a:rPr>
              <a:t>entertainment</a:t>
            </a:r>
            <a:r>
              <a:rPr lang="de-DE" sz="1400" dirty="0">
                <a:ea typeface="+mn-lt"/>
                <a:cs typeface="+mn-lt"/>
              </a:rPr>
              <a:t> and </a:t>
            </a:r>
            <a:r>
              <a:rPr lang="de-DE" sz="1400" dirty="0" err="1">
                <a:ea typeface="+mn-lt"/>
                <a:cs typeface="+mn-lt"/>
              </a:rPr>
              <a:t>education</a:t>
            </a:r>
            <a:endParaRPr lang="de-DE" sz="1400" dirty="0" err="1"/>
          </a:p>
          <a:p>
            <a:pPr marL="269875" indent="-269875">
              <a:lnSpc>
                <a:spcPct val="115000"/>
              </a:lnSpc>
            </a:pP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184141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66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68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78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76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 80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8FD4A4DA-11AB-0282-BD2E-E04DF3DC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0"/>
            <a:ext cx="11024792" cy="1525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Exponential growth</a:t>
            </a:r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AD64A49B-80D5-B455-FC6C-CA98FB0A2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65" y="2871847"/>
            <a:ext cx="4887038" cy="3445362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08E85271-317D-50A0-8C69-EAC49D89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28" y="2871847"/>
            <a:ext cx="5341646" cy="344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2FB0AE-FEA6-A75D-4D9C-BCFBBD4C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19535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Improvement over time</a:t>
            </a:r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4639ACF6-68C1-EEB6-BA78-DB0C15E4D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764" y="710033"/>
            <a:ext cx="2013069" cy="952612"/>
          </a:xfrm>
        </p:spPr>
        <p:txBody>
          <a:bodyPr anchor="t">
            <a:normAutofit/>
          </a:bodyPr>
          <a:lstStyle/>
          <a:p>
            <a:pPr marL="269875" indent="-269875"/>
            <a:r>
              <a:rPr lang="en-US" dirty="0"/>
              <a:t>Better results</a:t>
            </a:r>
            <a:endParaRPr lang="de-DE" dirty="0"/>
          </a:p>
          <a:p>
            <a:pPr marL="269875" indent="-269875"/>
            <a:r>
              <a:rPr lang="en-US" dirty="0"/>
              <a:t>Faster results</a:t>
            </a:r>
          </a:p>
        </p:txBody>
      </p:sp>
      <p:pic>
        <p:nvPicPr>
          <p:cNvPr id="4" name="Grafik 4" descr="Ein Bild, das Text, darstellend, Gruppe, Familie enthält.&#10;&#10;Beschreibung automatisch generiert.">
            <a:extLst>
              <a:ext uri="{FF2B5EF4-FFF2-40B4-BE49-F238E27FC236}">
                <a16:creationId xmlns:a16="http://schemas.microsoft.com/office/drawing/2014/main" id="{249CB28D-37EC-4A5C-E169-1D64E71B73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000" y="3401155"/>
            <a:ext cx="11101135" cy="23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66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DC363D-45C0-ECDA-0BFF-E4717F75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36660"/>
            <a:ext cx="9217026" cy="1032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Improvement over time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6FE81CF-8154-B5C6-0FB8-8B3340163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685" y="3254232"/>
            <a:ext cx="3057064" cy="3049422"/>
          </a:xfrm>
          <a:prstGeom prst="rect">
            <a:avLst/>
          </a:prstGeom>
        </p:spPr>
      </p:pic>
      <p:pic>
        <p:nvPicPr>
          <p:cNvPr id="6" name="Grafik 6" descr="Ein Bild, das Text, drinnen, darstellend enthält.&#10;&#10;Beschreibung automatisch generiert.">
            <a:extLst>
              <a:ext uri="{FF2B5EF4-FFF2-40B4-BE49-F238E27FC236}">
                <a16:creationId xmlns:a16="http://schemas.microsoft.com/office/drawing/2014/main" id="{3B612431-845A-E9E4-E753-4FF6EA2809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048" y="3772208"/>
            <a:ext cx="3578400" cy="2012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8E7EA61-DD37-C7A3-6197-2468827BB23F}"/>
              </a:ext>
            </a:extLst>
          </p:cNvPr>
          <p:cNvSpPr txBox="1"/>
          <p:nvPr/>
        </p:nvSpPr>
        <p:spPr>
          <a:xfrm>
            <a:off x="1555487" y="2361570"/>
            <a:ext cx="9610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/>
              <a:t>DALL-E</a:t>
            </a:r>
          </a:p>
          <a:p>
            <a:r>
              <a:rPr lang="de-DE" dirty="0"/>
              <a:t>2021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B0B2BFC-F5F8-8965-3CC3-BD622512DC1C}"/>
              </a:ext>
            </a:extLst>
          </p:cNvPr>
          <p:cNvSpPr txBox="1"/>
          <p:nvPr/>
        </p:nvSpPr>
        <p:spPr>
          <a:xfrm>
            <a:off x="5397852" y="2361570"/>
            <a:ext cx="13892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Midjourney</a:t>
            </a:r>
          </a:p>
          <a:p>
            <a:pPr algn="l"/>
            <a:r>
              <a:rPr lang="de-DE" dirty="0"/>
              <a:t>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BE0C00-F021-56E8-F2CE-5C093365FC47}"/>
              </a:ext>
            </a:extLst>
          </p:cNvPr>
          <p:cNvSpPr txBox="1"/>
          <p:nvPr/>
        </p:nvSpPr>
        <p:spPr>
          <a:xfrm>
            <a:off x="9593704" y="2360950"/>
            <a:ext cx="8257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dirty="0"/>
              <a:t>Muse</a:t>
            </a:r>
          </a:p>
          <a:p>
            <a:r>
              <a:rPr lang="de-DE" dirty="0"/>
              <a:t>2023</a:t>
            </a:r>
          </a:p>
        </p:txBody>
      </p:sp>
      <p:pic>
        <p:nvPicPr>
          <p:cNvPr id="9" name="Grafik 25" descr="Ein Bild, das Feuer, Natur, Licht, dunkel enthält.&#10;&#10;Beschreibung automatisch generiert.">
            <a:extLst>
              <a:ext uri="{FF2B5EF4-FFF2-40B4-BE49-F238E27FC236}">
                <a16:creationId xmlns:a16="http://schemas.microsoft.com/office/drawing/2014/main" id="{1E0C86A8-9F6E-5FFE-6CEB-18AE6C55A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648" y="341136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498DDEB-1207-4419-AAEB-F118E033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1841" y="1869866"/>
            <a:ext cx="4947319" cy="4988134"/>
            <a:chOff x="4411841" y="1869866"/>
            <a:chExt cx="4947319" cy="498813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0E01697-C351-48D7-9D8E-546F568D2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541490" y="3078000"/>
              <a:ext cx="3600000" cy="36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5C4215E-1E7D-4596-86AF-F936DE7BD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11841" y="1869866"/>
              <a:ext cx="4947319" cy="4947319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F47AD7-3182-41B8-BF2E-511389EA4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86823" y="2538000"/>
              <a:ext cx="4320000" cy="4320000"/>
            </a:xfrm>
            <a:custGeom>
              <a:avLst/>
              <a:gdLst>
                <a:gd name="connsiteX0" fmla="*/ 2160001 w 4320000"/>
                <a:gd name="connsiteY0" fmla="*/ 0 h 4320000"/>
                <a:gd name="connsiteX1" fmla="*/ 4320000 w 4320000"/>
                <a:gd name="connsiteY1" fmla="*/ 2160001 h 4320000"/>
                <a:gd name="connsiteX2" fmla="*/ 2160001 w 4320000"/>
                <a:gd name="connsiteY2" fmla="*/ 4320000 h 4320000"/>
                <a:gd name="connsiteX3" fmla="*/ 0 w 4320000"/>
                <a:gd name="connsiteY3" fmla="*/ 2160001 h 4320000"/>
                <a:gd name="connsiteX4" fmla="*/ 2160001 w 4320000"/>
                <a:gd name="connsiteY4" fmla="*/ 0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0000" h="4320000">
                  <a:moveTo>
                    <a:pt x="2160001" y="0"/>
                  </a:moveTo>
                  <a:cubicBezTo>
                    <a:pt x="3352935" y="0"/>
                    <a:pt x="4320000" y="967065"/>
                    <a:pt x="4320000" y="2160001"/>
                  </a:cubicBezTo>
                  <a:cubicBezTo>
                    <a:pt x="4320000" y="3352936"/>
                    <a:pt x="3352935" y="4320000"/>
                    <a:pt x="2160001" y="4320000"/>
                  </a:cubicBezTo>
                  <a:cubicBezTo>
                    <a:pt x="967065" y="4320000"/>
                    <a:pt x="0" y="3352936"/>
                    <a:pt x="0" y="2160001"/>
                  </a:cubicBezTo>
                  <a:cubicBezTo>
                    <a:pt x="0" y="967065"/>
                    <a:pt x="967065" y="0"/>
                    <a:pt x="2160001" y="0"/>
                  </a:cubicBezTo>
                  <a:close/>
                </a:path>
              </a:pathLst>
            </a:custGeom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BE735C7-346B-A0F4-33E4-A7CC4136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de-DE" sz="4700"/>
              <a:t>Examples for </a:t>
            </a:r>
            <a:br>
              <a:rPr lang="de-DE" sz="4700"/>
            </a:br>
            <a:r>
              <a:rPr lang="de-DE" sz="4700"/>
              <a:t>image generation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A2633A-2FA0-DCF1-21A0-B86B0D2C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947121"/>
            <a:ext cx="4500562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de-DE" sz="1700" dirty="0" err="1"/>
              <a:t>Midjourney</a:t>
            </a:r>
            <a:r>
              <a:rPr lang="de-DE" sz="1700" dirty="0"/>
              <a:t> v4/</a:t>
            </a:r>
            <a:r>
              <a:rPr lang="de-DE" sz="1700" dirty="0" err="1"/>
              <a:t>Stable</a:t>
            </a:r>
            <a:r>
              <a:rPr lang="de-DE" sz="1700" dirty="0"/>
              <a:t> Diffusion/Muse</a:t>
            </a:r>
          </a:p>
          <a:p>
            <a:pPr marL="269875" indent="-269875">
              <a:lnSpc>
                <a:spcPct val="115000"/>
              </a:lnSpc>
            </a:pPr>
            <a:endParaRPr lang="de-DE" sz="1700"/>
          </a:p>
          <a:p>
            <a:pPr marL="269875" indent="-269875">
              <a:lnSpc>
                <a:spcPct val="115000"/>
              </a:lnSpc>
            </a:pPr>
            <a:r>
              <a:rPr lang="de-DE" sz="1700" dirty="0" err="1"/>
              <a:t>Simulates</a:t>
            </a:r>
            <a:r>
              <a:rPr lang="de-DE" sz="1700" dirty="0"/>
              <a:t> </a:t>
            </a:r>
            <a:r>
              <a:rPr lang="de-DE" sz="1700" dirty="0" err="1"/>
              <a:t>focal</a:t>
            </a:r>
            <a:r>
              <a:rPr lang="de-DE" sz="1700" dirty="0"/>
              <a:t> </a:t>
            </a:r>
            <a:r>
              <a:rPr lang="de-DE" sz="1700" dirty="0" err="1"/>
              <a:t>length</a:t>
            </a:r>
          </a:p>
          <a:p>
            <a:pPr marL="269875" indent="-269875">
              <a:lnSpc>
                <a:spcPct val="115000"/>
              </a:lnSpc>
            </a:pPr>
            <a:r>
              <a:rPr lang="de-DE" sz="1700" dirty="0" err="1"/>
              <a:t>Understands</a:t>
            </a:r>
            <a:r>
              <a:rPr lang="de-DE" sz="1700" dirty="0"/>
              <a:t> light </a:t>
            </a:r>
            <a:r>
              <a:rPr lang="de-DE" sz="1700" dirty="0" err="1"/>
              <a:t>reflections</a:t>
            </a:r>
            <a:endParaRPr lang="de-DE" sz="1700" dirty="0"/>
          </a:p>
          <a:p>
            <a:pPr marL="719455" lvl="1" indent="-269875">
              <a:lnSpc>
                <a:spcPct val="115000"/>
              </a:lnSpc>
            </a:pPr>
            <a:r>
              <a:rPr lang="de-DE" sz="1700" dirty="0"/>
              <a:t>Alternative </a:t>
            </a:r>
            <a:r>
              <a:rPr lang="de-DE" sz="1700" dirty="0" err="1"/>
              <a:t>to</a:t>
            </a:r>
            <a:r>
              <a:rPr lang="de-DE" sz="1700" dirty="0"/>
              <a:t> </a:t>
            </a:r>
            <a:r>
              <a:rPr lang="de-DE" sz="1700" dirty="0" err="1"/>
              <a:t>raytracing</a:t>
            </a:r>
            <a:endParaRPr lang="de-DE" sz="1700" dirty="0"/>
          </a:p>
          <a:p>
            <a:pPr marL="269875" indent="-269875">
              <a:lnSpc>
                <a:spcPct val="115000"/>
              </a:lnSpc>
            </a:pPr>
            <a:r>
              <a:rPr lang="de-DE" sz="1700" err="1"/>
              <a:t>Photorealistic</a:t>
            </a:r>
            <a:endParaRPr lang="de-DE" sz="1700"/>
          </a:p>
          <a:p>
            <a:pPr marL="269875" indent="-269875">
              <a:lnSpc>
                <a:spcPct val="115000"/>
              </a:lnSpc>
            </a:pPr>
            <a:r>
              <a:rPr lang="de-DE" sz="1700" dirty="0"/>
              <a:t>Abstract</a:t>
            </a:r>
          </a:p>
          <a:p>
            <a:pPr marL="269875" indent="-269875">
              <a:lnSpc>
                <a:spcPct val="115000"/>
              </a:lnSpc>
            </a:pPr>
            <a:r>
              <a:rPr lang="de-DE" sz="1700" dirty="0" err="1"/>
              <a:t>Mask-free</a:t>
            </a:r>
            <a:r>
              <a:rPr lang="de-DE" sz="1700" dirty="0"/>
              <a:t> </a:t>
            </a:r>
            <a:r>
              <a:rPr lang="de-DE" sz="1700" dirty="0" err="1"/>
              <a:t>editing</a:t>
            </a:r>
            <a:endParaRPr lang="de-DE" sz="1700" dirty="0"/>
          </a:p>
          <a:p>
            <a:pPr marL="269875" indent="-269875">
              <a:lnSpc>
                <a:spcPct val="115000"/>
              </a:lnSpc>
            </a:pPr>
            <a:endParaRPr lang="de-DE" sz="170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1D0835F-C7DC-4203-AFD0-9B042F293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2648" y="1"/>
            <a:ext cx="3059025" cy="3017286"/>
            <a:chOff x="5932648" y="1"/>
            <a:chExt cx="3059025" cy="3017286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0181C13-EF21-4204-BE43-77DEB8C7B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932648" y="1"/>
              <a:ext cx="2880000" cy="288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B2F22AB-1790-4D65-9D65-B073AFC3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015810" y="137287"/>
              <a:ext cx="2880000" cy="28800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1A72D2C-9AD0-4E79-A2C1-E06CBA1F5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1673" y="152400"/>
              <a:ext cx="2880000" cy="2727600"/>
            </a:xfrm>
            <a:custGeom>
              <a:avLst/>
              <a:gdLst>
                <a:gd name="connsiteX0" fmla="*/ 798035 w 2880000"/>
                <a:gd name="connsiteY0" fmla="*/ 0 h 2727600"/>
                <a:gd name="connsiteX1" fmla="*/ 2081966 w 2880000"/>
                <a:gd name="connsiteY1" fmla="*/ 0 h 2727600"/>
                <a:gd name="connsiteX2" fmla="*/ 2126390 w 2880000"/>
                <a:gd name="connsiteY2" fmla="*/ 21400 h 2727600"/>
                <a:gd name="connsiteX3" fmla="*/ 2880000 w 2880000"/>
                <a:gd name="connsiteY3" fmla="*/ 1287601 h 2727600"/>
                <a:gd name="connsiteX4" fmla="*/ 1440001 w 2880000"/>
                <a:gd name="connsiteY4" fmla="*/ 2727600 h 2727600"/>
                <a:gd name="connsiteX5" fmla="*/ 0 w 2880000"/>
                <a:gd name="connsiteY5" fmla="*/ 1287601 h 2727600"/>
                <a:gd name="connsiteX6" fmla="*/ 753611 w 2880000"/>
                <a:gd name="connsiteY6" fmla="*/ 21400 h 272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000" h="2727600">
                  <a:moveTo>
                    <a:pt x="798035" y="0"/>
                  </a:moveTo>
                  <a:lnTo>
                    <a:pt x="2081966" y="0"/>
                  </a:lnTo>
                  <a:lnTo>
                    <a:pt x="2126390" y="21400"/>
                  </a:lnTo>
                  <a:cubicBezTo>
                    <a:pt x="2575274" y="265249"/>
                    <a:pt x="2880000" y="740838"/>
                    <a:pt x="2880000" y="1287601"/>
                  </a:cubicBezTo>
                  <a:cubicBezTo>
                    <a:pt x="2880000" y="2082890"/>
                    <a:pt x="2235290" y="2727600"/>
                    <a:pt x="1440001" y="2727600"/>
                  </a:cubicBezTo>
                  <a:cubicBezTo>
                    <a:pt x="644710" y="2727600"/>
                    <a:pt x="0" y="2082890"/>
                    <a:pt x="0" y="1287601"/>
                  </a:cubicBezTo>
                  <a:cubicBezTo>
                    <a:pt x="0" y="740838"/>
                    <a:pt x="304727" y="265249"/>
                    <a:pt x="753611" y="21400"/>
                  </a:cubicBezTo>
                  <a:close/>
                </a:path>
              </a:pathLst>
            </a:custGeom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C310D2F-DC5D-448A-A5E1-92EA7127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13944" y="140556"/>
            <a:ext cx="4278056" cy="4072907"/>
            <a:chOff x="7913944" y="140556"/>
            <a:chExt cx="4278056" cy="4072907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9721FB9-4573-4A86-8839-A48C9D6AF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3944" y="140556"/>
              <a:ext cx="4072907" cy="4072907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B0FF267-E4CA-47CE-BF7A-1C320607F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92000" y="451538"/>
              <a:ext cx="3600000" cy="3600000"/>
            </a:xfrm>
            <a:custGeom>
              <a:avLst/>
              <a:gdLst>
                <a:gd name="connsiteX0" fmla="*/ 1800000 w 3600000"/>
                <a:gd name="connsiteY0" fmla="*/ 0 h 3600000"/>
                <a:gd name="connsiteX1" fmla="*/ 3600000 w 3600000"/>
                <a:gd name="connsiteY1" fmla="*/ 1800001 h 3600000"/>
                <a:gd name="connsiteX2" fmla="*/ 1800000 w 3600000"/>
                <a:gd name="connsiteY2" fmla="*/ 3600000 h 3600000"/>
                <a:gd name="connsiteX3" fmla="*/ 0 w 3600000"/>
                <a:gd name="connsiteY3" fmla="*/ 1800001 h 3600000"/>
                <a:gd name="connsiteX4" fmla="*/ 1800000 w 3600000"/>
                <a:gd name="connsiteY4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0" h="3600000">
                  <a:moveTo>
                    <a:pt x="1800000" y="0"/>
                  </a:moveTo>
                  <a:cubicBezTo>
                    <a:pt x="2794112" y="0"/>
                    <a:pt x="3600000" y="805888"/>
                    <a:pt x="3600000" y="1800001"/>
                  </a:cubicBezTo>
                  <a:cubicBezTo>
                    <a:pt x="3600000" y="2794113"/>
                    <a:pt x="2794112" y="3600000"/>
                    <a:pt x="1800000" y="3600000"/>
                  </a:cubicBezTo>
                  <a:cubicBezTo>
                    <a:pt x="805888" y="3600000"/>
                    <a:pt x="0" y="2794113"/>
                    <a:pt x="0" y="1800001"/>
                  </a:cubicBezTo>
                  <a:cubicBezTo>
                    <a:pt x="0" y="805888"/>
                    <a:pt x="805888" y="0"/>
                    <a:pt x="1800000" y="0"/>
                  </a:cubicBezTo>
                  <a:close/>
                </a:path>
              </a:pathLst>
            </a:custGeom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Grafik 5" descr="Ein Bild, das Eisvogel, Zweig, farbig enthält.&#10;&#10;Beschreibung automatisch generiert.">
            <a:extLst>
              <a:ext uri="{FF2B5EF4-FFF2-40B4-BE49-F238E27FC236}">
                <a16:creationId xmlns:a16="http://schemas.microsoft.com/office/drawing/2014/main" id="{E8C582D7-B849-4031-C4AA-4B88CF865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167"/>
          <a:stretch/>
        </p:blipFill>
        <p:spPr>
          <a:xfrm>
            <a:off x="6705225" y="616200"/>
            <a:ext cx="1692896" cy="1800000"/>
          </a:xfrm>
          <a:prstGeom prst="rect">
            <a:avLst/>
          </a:prstGeom>
        </p:spPr>
      </p:pic>
      <p:pic>
        <p:nvPicPr>
          <p:cNvPr id="10" name="Grafik 10" descr="Ein Bild, das Text, Baum, Gras, Haus enthält.&#10;&#10;Beschreibung automatisch generiert.">
            <a:extLst>
              <a:ext uri="{FF2B5EF4-FFF2-40B4-BE49-F238E27FC236}">
                <a16:creationId xmlns:a16="http://schemas.microsoft.com/office/drawing/2014/main" id="{C7E92B86-7F84-CD2E-937D-A64CD951A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500" y="3884400"/>
            <a:ext cx="2880000" cy="1627199"/>
          </a:xfrm>
          <a:prstGeom prst="rect">
            <a:avLst/>
          </a:prstGeom>
        </p:spPr>
      </p:pic>
      <p:pic>
        <p:nvPicPr>
          <p:cNvPr id="9" name="Grafik 9" descr="Ein Bild, das Essen, Schokolade, verschieden, geschnitten enthält.&#10;&#10;Beschreibung automatisch generiert.">
            <a:extLst>
              <a:ext uri="{FF2B5EF4-FFF2-40B4-BE49-F238E27FC236}">
                <a16:creationId xmlns:a16="http://schemas.microsoft.com/office/drawing/2014/main" id="{0E0BE480-B3E4-9F0E-3755-60FF0C04B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7" y="1487498"/>
            <a:ext cx="2424495" cy="1376940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B42BDEE-910D-4862-B4B7-AAC05FDAA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89929" y="3739875"/>
            <a:ext cx="3051450" cy="2883186"/>
            <a:chOff x="8689929" y="3739875"/>
            <a:chExt cx="3051450" cy="2883186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BE49B9B-1622-449A-9F5F-3F84C60DA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861379" y="3743061"/>
              <a:ext cx="2880000" cy="288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472B563-2A5D-4DD8-A99C-48174605E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89929" y="3739875"/>
              <a:ext cx="2880000" cy="2880000"/>
            </a:xfrm>
            <a:custGeom>
              <a:avLst/>
              <a:gdLst>
                <a:gd name="connsiteX0" fmla="*/ 1440000 w 2880000"/>
                <a:gd name="connsiteY0" fmla="*/ 0 h 2880000"/>
                <a:gd name="connsiteX1" fmla="*/ 2880000 w 2880000"/>
                <a:gd name="connsiteY1" fmla="*/ 1440001 h 2880000"/>
                <a:gd name="connsiteX2" fmla="*/ 1440000 w 2880000"/>
                <a:gd name="connsiteY2" fmla="*/ 2880000 h 2880000"/>
                <a:gd name="connsiteX3" fmla="*/ 0 w 2880000"/>
                <a:gd name="connsiteY3" fmla="*/ 1440001 h 2880000"/>
                <a:gd name="connsiteX4" fmla="*/ 1440000 w 2880000"/>
                <a:gd name="connsiteY4" fmla="*/ 0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000" h="2880000">
                  <a:moveTo>
                    <a:pt x="1440000" y="0"/>
                  </a:moveTo>
                  <a:cubicBezTo>
                    <a:pt x="2235290" y="0"/>
                    <a:pt x="2880000" y="644710"/>
                    <a:pt x="2880000" y="1440001"/>
                  </a:cubicBezTo>
                  <a:cubicBezTo>
                    <a:pt x="2880000" y="2235290"/>
                    <a:pt x="2235290" y="2880000"/>
                    <a:pt x="1440000" y="2880000"/>
                  </a:cubicBezTo>
                  <a:cubicBezTo>
                    <a:pt x="644710" y="2880000"/>
                    <a:pt x="0" y="2235290"/>
                    <a:pt x="0" y="1440001"/>
                  </a:cubicBezTo>
                  <a:cubicBezTo>
                    <a:pt x="0" y="644710"/>
                    <a:pt x="644710" y="0"/>
                    <a:pt x="1440000" y="0"/>
                  </a:cubicBezTo>
                  <a:close/>
                </a:path>
              </a:pathLst>
            </a:custGeom>
            <a:effectLst>
              <a:softEdge rad="444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Grafik 7" descr="Ein Bild, das farbig enthält.&#10;&#10;Beschreibung automatisch generiert.">
            <a:extLst>
              <a:ext uri="{FF2B5EF4-FFF2-40B4-BE49-F238E27FC236}">
                <a16:creationId xmlns:a16="http://schemas.microsoft.com/office/drawing/2014/main" id="{7EFAFD61-468C-1F07-8331-AF1EC237F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5" r="82"/>
          <a:stretch/>
        </p:blipFill>
        <p:spPr>
          <a:xfrm>
            <a:off x="9284712" y="4279875"/>
            <a:ext cx="169043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1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822E08-51F6-0C09-4723-786DD299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75" y="549276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/>
              <a:t>Video generation by Imagen</a:t>
            </a:r>
          </a:p>
        </p:txBody>
      </p:sp>
      <p:pic>
        <p:nvPicPr>
          <p:cNvPr id="10" name="Onlinemedien 9" title="Imagen">
            <a:hlinkClick r:id="" action="ppaction://media"/>
            <a:extLst>
              <a:ext uri="{FF2B5EF4-FFF2-40B4-BE49-F238E27FC236}">
                <a16:creationId xmlns:a16="http://schemas.microsoft.com/office/drawing/2014/main" id="{85BB8BE7-7F40-EBED-8FD3-EABC6581B34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1155720"/>
            <a:ext cx="6049714" cy="4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F9613B-2A72-D830-3F46-6ECBCA6F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9276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/>
              <a:t>Video editing by Dreamix</a:t>
            </a:r>
          </a:p>
        </p:txBody>
      </p:sp>
      <p:pic>
        <p:nvPicPr>
          <p:cNvPr id="4" name="Onlinemedien 3" title="Video editing Dreamix">
            <a:hlinkClick r:id="" action="ppaction://media"/>
            <a:extLst>
              <a:ext uri="{FF2B5EF4-FFF2-40B4-BE49-F238E27FC236}">
                <a16:creationId xmlns:a16="http://schemas.microsoft.com/office/drawing/2014/main" id="{51FACE45-77CE-ACA1-3AF6-2A6ED6D7555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91422" y="1155720"/>
            <a:ext cx="6049714" cy="45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lowVTI">
  <a:themeElements>
    <a:clrScheme name="Glow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GlowVTI</vt:lpstr>
      <vt:lpstr>Generating the Future: </vt:lpstr>
      <vt:lpstr>Content</vt:lpstr>
      <vt:lpstr>Introduction</vt:lpstr>
      <vt:lpstr>Exponential growth</vt:lpstr>
      <vt:lpstr>Improvement over time</vt:lpstr>
      <vt:lpstr>Improvement over time</vt:lpstr>
      <vt:lpstr>Examples for  image generation</vt:lpstr>
      <vt:lpstr>Video generation by Imagen</vt:lpstr>
      <vt:lpstr>Video editing by Dreamix</vt:lpstr>
      <vt:lpstr>Examples for text generation by GPT-3</vt:lpstr>
      <vt:lpstr>Games by AlphaZero</vt:lpstr>
      <vt:lpstr>MusicLM</vt:lpstr>
      <vt:lpstr>Resemble AI</vt:lpstr>
      <vt:lpstr>Text generation in mass media</vt:lpstr>
      <vt:lpstr>Image generation in mass media</vt:lpstr>
      <vt:lpstr>Malicious use cases</vt:lpstr>
      <vt:lpstr>Danger in designing AI</vt:lpstr>
      <vt:lpstr>Double standard</vt:lpstr>
      <vt:lpstr>Facebook–Cambridge Analytica data scandal</vt:lpstr>
      <vt:lpstr>Conclusion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/>
  <cp:lastModifiedBy/>
  <cp:revision>968</cp:revision>
  <dcterms:created xsi:type="dcterms:W3CDTF">2023-02-01T16:52:03Z</dcterms:created>
  <dcterms:modified xsi:type="dcterms:W3CDTF">2023-02-09T19:49:04Z</dcterms:modified>
</cp:coreProperties>
</file>